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4"/>
  </p:sldMasterIdLst>
  <p:notesMasterIdLst>
    <p:notesMasterId r:id="rId38"/>
  </p:notesMasterIdLst>
  <p:handoutMasterIdLst>
    <p:handoutMasterId r:id="rId39"/>
  </p:handoutMasterIdLst>
  <p:sldIdLst>
    <p:sldId id="256" r:id="rId5"/>
    <p:sldId id="301" r:id="rId6"/>
    <p:sldId id="265" r:id="rId7"/>
    <p:sldId id="316" r:id="rId8"/>
    <p:sldId id="261" r:id="rId9"/>
    <p:sldId id="290" r:id="rId10"/>
    <p:sldId id="257" r:id="rId11"/>
    <p:sldId id="260" r:id="rId12"/>
    <p:sldId id="312" r:id="rId13"/>
    <p:sldId id="314" r:id="rId14"/>
    <p:sldId id="264" r:id="rId15"/>
    <p:sldId id="311" r:id="rId16"/>
    <p:sldId id="306" r:id="rId17"/>
    <p:sldId id="310" r:id="rId18"/>
    <p:sldId id="275" r:id="rId19"/>
    <p:sldId id="266" r:id="rId20"/>
    <p:sldId id="320" r:id="rId21"/>
    <p:sldId id="277" r:id="rId22"/>
    <p:sldId id="318" r:id="rId23"/>
    <p:sldId id="322" r:id="rId24"/>
    <p:sldId id="273" r:id="rId25"/>
    <p:sldId id="321" r:id="rId26"/>
    <p:sldId id="294" r:id="rId27"/>
    <p:sldId id="282" r:id="rId28"/>
    <p:sldId id="283" r:id="rId29"/>
    <p:sldId id="287" r:id="rId30"/>
    <p:sldId id="315" r:id="rId31"/>
    <p:sldId id="307" r:id="rId32"/>
    <p:sldId id="295" r:id="rId33"/>
    <p:sldId id="319" r:id="rId34"/>
    <p:sldId id="296" r:id="rId35"/>
    <p:sldId id="292" r:id="rId36"/>
    <p:sldId id="305"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09" userDrawn="1">
          <p15:clr>
            <a:srgbClr val="A4A3A4"/>
          </p15:clr>
        </p15:guide>
        <p15:guide id="2" pos="533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9E73676-6CDF-4154-19AA-3D9850150F62}" name="Eeva Nyyssonen" initials="EN" userId="e43f94f55381e51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4152"/>
    <a:srgbClr val="00B49C"/>
    <a:srgbClr val="951E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366" autoAdjust="0"/>
    <p:restoredTop sz="93598" autoAdjust="0"/>
  </p:normalViewPr>
  <p:slideViewPr>
    <p:cSldViewPr snapToGrid="0" showGuides="1">
      <p:cViewPr varScale="1">
        <p:scale>
          <a:sx n="95" d="100"/>
          <a:sy n="95" d="100"/>
        </p:scale>
        <p:origin x="222" y="78"/>
      </p:cViewPr>
      <p:guideLst>
        <p:guide orient="horz" pos="2409"/>
        <p:guide pos="5337"/>
      </p:guideLst>
    </p:cSldViewPr>
  </p:slideViewPr>
  <p:notesTextViewPr>
    <p:cViewPr>
      <p:scale>
        <a:sx n="1" d="1"/>
        <a:sy n="1" d="1"/>
      </p:scale>
      <p:origin x="0" y="0"/>
    </p:cViewPr>
  </p:notesTextViewPr>
  <p:notesViewPr>
    <p:cSldViewPr snapToGrid="0" showGuides="1">
      <p:cViewPr varScale="1">
        <p:scale>
          <a:sx n="70" d="100"/>
          <a:sy n="70" d="100"/>
        </p:scale>
        <p:origin x="2861" y="6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44C5BB-5D12-BDE3-73A6-7B75ABF5738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D7E464BB-6E76-01A9-9FE9-85DA8DB41B7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0C5192-6DD8-4560-865E-8ADFF84B425D}" type="datetimeFigureOut">
              <a:rPr lang="en-GB" smtClean="0"/>
              <a:t>11/10/2024</a:t>
            </a:fld>
            <a:endParaRPr lang="en-GB"/>
          </a:p>
        </p:txBody>
      </p:sp>
      <p:sp>
        <p:nvSpPr>
          <p:cNvPr id="4" name="Footer Placeholder 3">
            <a:extLst>
              <a:ext uri="{FF2B5EF4-FFF2-40B4-BE49-F238E27FC236}">
                <a16:creationId xmlns:a16="http://schemas.microsoft.com/office/drawing/2014/main" id="{9677A010-E5E3-D902-3B46-4BC9534A996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CA9CE98-9AD9-DA6D-99F0-45F33D81C0C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BEA154C-C1B8-429A-8D62-2DBEC2629040}" type="slidenum">
              <a:rPr lang="en-GB" smtClean="0"/>
              <a:t>‹#›</a:t>
            </a:fld>
            <a:endParaRPr lang="en-GB"/>
          </a:p>
        </p:txBody>
      </p:sp>
    </p:spTree>
    <p:extLst>
      <p:ext uri="{BB962C8B-B14F-4D97-AF65-F5344CB8AC3E}">
        <p14:creationId xmlns:p14="http://schemas.microsoft.com/office/powerpoint/2010/main" val="218200034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34305-7982-434C-8FC9-69602A59BE1C}" type="datetimeFigureOut">
              <a:rPr lang="en-GB" smtClean="0"/>
              <a:t>11/10/2024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67B05F-8BA0-48F2-9B32-88B118828AED}" type="slidenum">
              <a:rPr lang="en-GB" smtClean="0"/>
              <a:t>‹#›</a:t>
            </a:fld>
            <a:endParaRPr lang="en-GB"/>
          </a:p>
        </p:txBody>
      </p:sp>
    </p:spTree>
    <p:extLst>
      <p:ext uri="{BB962C8B-B14F-4D97-AF65-F5344CB8AC3E}">
        <p14:creationId xmlns:p14="http://schemas.microsoft.com/office/powerpoint/2010/main" val="2979032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b="0" i="0" u="none" strike="noStrike" baseline="0" dirty="0">
                <a:solidFill>
                  <a:srgbClr val="211D1E"/>
                </a:solidFill>
                <a:latin typeface="Source Sans Pro" panose="020B0503030403020204" pitchFamily="34" charset="0"/>
              </a:rPr>
              <a:t>The 2021 HELCOM Baltic Sea Action Plan (BSAP) includes measures that HELCOM countries have agreed on as highly important to halt the deterioration of the Baltic Sea environment. </a:t>
            </a:r>
          </a:p>
          <a:p>
            <a:pPr algn="just"/>
            <a:endParaRPr lang="en-US" sz="1200" b="0" i="0" u="none" strike="noStrike" baseline="0" dirty="0">
              <a:solidFill>
                <a:srgbClr val="211D1E"/>
              </a:solidFill>
              <a:latin typeface="Source Sans Pro" panose="020B0503030403020204" pitchFamily="34" charset="0"/>
            </a:endParaRPr>
          </a:p>
          <a:p>
            <a:pPr algn="just"/>
            <a:r>
              <a:rPr lang="en-US" sz="1200" b="0" i="0" u="none" strike="noStrike" baseline="0" dirty="0">
                <a:solidFill>
                  <a:srgbClr val="211D1E"/>
                </a:solidFill>
                <a:latin typeface="Source Sans Pro" panose="020B0503030403020204" pitchFamily="34" charset="0"/>
              </a:rPr>
              <a:t>HELCOM carries out holistic assessments every six years to follow up on how well the agreement is functioning, focusing on how the Baltic Sea ecosystem is doing. These holistic assessments involve several hundred experts on a wide range of topics, from monitoring to system-level evaluations. </a:t>
            </a:r>
          </a:p>
          <a:p>
            <a:pPr algn="just"/>
            <a:endParaRPr lang="en-US" sz="1200" b="0" i="0" u="none" strike="noStrike" baseline="0" dirty="0">
              <a:solidFill>
                <a:srgbClr val="211D1E"/>
              </a:solidFill>
              <a:latin typeface="Source Sans Pro" panose="020B0503030403020204" pitchFamily="34" charset="0"/>
            </a:endParaRPr>
          </a:p>
          <a:p>
            <a:pPr algn="just"/>
            <a:r>
              <a:rPr lang="en-US" sz="1200" b="0" i="0" u="none" strike="noStrike" baseline="0" dirty="0">
                <a:solidFill>
                  <a:srgbClr val="211D1E"/>
                </a:solidFill>
                <a:latin typeface="Source Sans Pro" panose="020B0503030403020204" pitchFamily="34" charset="0"/>
              </a:rPr>
              <a:t>The third HELCOM holistic assessment (HOLAS 3) focuses on the years 2016-2021 and includes results at various levels of detail, including monitoring data, indicator reports and thematic assessments. </a:t>
            </a:r>
          </a:p>
          <a:p>
            <a:pPr algn="just"/>
            <a:endParaRPr lang="en-US" sz="1200" b="0" i="0" u="none" strike="noStrike" baseline="0" dirty="0">
              <a:solidFill>
                <a:srgbClr val="211D1E"/>
              </a:solidFill>
              <a:latin typeface="Source Sans Pro" panose="020B0503030403020204" pitchFamily="34" charset="0"/>
            </a:endParaRPr>
          </a:p>
          <a:p>
            <a:pPr algn="just"/>
            <a:r>
              <a:rPr lang="en-US" sz="1800" b="0" i="1" u="none" strike="noStrike" baseline="0" dirty="0">
                <a:solidFill>
                  <a:srgbClr val="211D1E"/>
                </a:solidFill>
                <a:latin typeface="Source Sans Pro" panose="020B0503030403020204" pitchFamily="34" charset="0"/>
              </a:rPr>
              <a:t>State of the Baltic Sea </a:t>
            </a:r>
            <a:r>
              <a:rPr lang="en-US" sz="1800" b="0" i="0" u="none" strike="noStrike" baseline="0" dirty="0">
                <a:solidFill>
                  <a:srgbClr val="211D1E"/>
                </a:solidFill>
                <a:latin typeface="Source Sans Pro" panose="020B0503030403020204" pitchFamily="34" charset="0"/>
              </a:rPr>
              <a:t>(2023) builds on, and integrates, results from a wide range of assessment products produced within the third HELCOM holistic assessment (HOLAS 3). </a:t>
            </a:r>
            <a:endParaRPr lang="en-US" sz="1200" b="0" i="0" u="none" strike="noStrike" baseline="0" dirty="0">
              <a:solidFill>
                <a:srgbClr val="211D1E"/>
              </a:solidFill>
              <a:latin typeface="Source Sans Pro" panose="020B0503030403020204" pitchFamily="34" charset="0"/>
            </a:endParaRPr>
          </a:p>
          <a:p>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4</a:t>
            </a:fld>
            <a:endParaRPr lang="en-GB"/>
          </a:p>
        </p:txBody>
      </p:sp>
    </p:spTree>
    <p:extLst>
      <p:ext uri="{BB962C8B-B14F-4D97-AF65-F5344CB8AC3E}">
        <p14:creationId xmlns:p14="http://schemas.microsoft.com/office/powerpoint/2010/main" val="7498665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211D1E"/>
                </a:solidFill>
                <a:latin typeface="Source Sans Pro" panose="020B0503030403020204" pitchFamily="34" charset="0"/>
              </a:rPr>
              <a:t>The measures of the Baltic Sea Action Plan also support several other environmental commitments of the Baltic Sea countries, including the United Nations Sustainable Development Goals. The holistic assessment also helps EU countries within HELCOM meet the requirements for coordinated reporting under the EU Marine Strategy Framework Directive. </a:t>
            </a:r>
            <a:endParaRPr lang="en-GB" dirty="0"/>
          </a:p>
          <a:p>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6</a:t>
            </a:fld>
            <a:endParaRPr lang="en-GB"/>
          </a:p>
        </p:txBody>
      </p:sp>
    </p:spTree>
    <p:extLst>
      <p:ext uri="{BB962C8B-B14F-4D97-AF65-F5344CB8AC3E}">
        <p14:creationId xmlns:p14="http://schemas.microsoft.com/office/powerpoint/2010/main" val="4128916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11</a:t>
            </a:fld>
            <a:endParaRPr lang="en-GB"/>
          </a:p>
        </p:txBody>
      </p:sp>
    </p:spTree>
    <p:extLst>
      <p:ext uri="{BB962C8B-B14F-4D97-AF65-F5344CB8AC3E}">
        <p14:creationId xmlns:p14="http://schemas.microsoft.com/office/powerpoint/2010/main" val="2763656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13</a:t>
            </a:fld>
            <a:endParaRPr lang="en-GB"/>
          </a:p>
        </p:txBody>
      </p:sp>
    </p:spTree>
    <p:extLst>
      <p:ext uri="{BB962C8B-B14F-4D97-AF65-F5344CB8AC3E}">
        <p14:creationId xmlns:p14="http://schemas.microsoft.com/office/powerpoint/2010/main" val="2462530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14</a:t>
            </a:fld>
            <a:endParaRPr lang="en-GB"/>
          </a:p>
        </p:txBody>
      </p:sp>
    </p:spTree>
    <p:extLst>
      <p:ext uri="{BB962C8B-B14F-4D97-AF65-F5344CB8AC3E}">
        <p14:creationId xmlns:p14="http://schemas.microsoft.com/office/powerpoint/2010/main" val="907946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just">
              <a:lnSpc>
                <a:spcPct val="107000"/>
              </a:lnSpc>
              <a:buFont typeface="Symbol" panose="05050102010706020507" pitchFamily="18" charset="2"/>
              <a:buChar char=""/>
            </a:pPr>
            <a:r>
              <a:rPr lang="en-US" dirty="0">
                <a:latin typeface="Calibri" panose="020F0502020204030204" pitchFamily="34" charset="0"/>
                <a:cs typeface="Calibri" panose="020F0502020204030204" pitchFamily="34" charset="0"/>
              </a:rPr>
              <a:t>The results clearly show the </a:t>
            </a:r>
            <a:r>
              <a:rPr lang="en-US" b="1" dirty="0">
                <a:latin typeface="Calibri" panose="020F0502020204030204" pitchFamily="34" charset="0"/>
                <a:cs typeface="Calibri" panose="020F0502020204030204" pitchFamily="34" charset="0"/>
              </a:rPr>
              <a:t>need of continued and improved coordinated measures </a:t>
            </a:r>
            <a:r>
              <a:rPr lang="en-US" dirty="0">
                <a:latin typeface="Calibri" panose="020F0502020204030204" pitchFamily="34" charset="0"/>
                <a:cs typeface="Calibri" panose="020F0502020204030204" pitchFamily="34" charset="0"/>
              </a:rPr>
              <a:t>for the Baltic Sea environment. </a:t>
            </a:r>
          </a:p>
          <a:p>
            <a:pPr algn="just">
              <a:lnSpc>
                <a:spcPct val="107000"/>
              </a:lnSpc>
            </a:pPr>
            <a:endParaRPr lang="en-US" dirty="0">
              <a:latin typeface="Calibri" panose="020F0502020204030204" pitchFamily="34" charset="0"/>
              <a:cs typeface="Calibri" panose="020F0502020204030204" pitchFamily="34" charset="0"/>
            </a:endParaRPr>
          </a:p>
          <a:p>
            <a:pPr marL="342900" indent="-342900" algn="just">
              <a:lnSpc>
                <a:spcPct val="107000"/>
              </a:lnSpc>
              <a:buFont typeface="Symbol" panose="05050102010706020507" pitchFamily="18" charset="2"/>
              <a:buChar char=""/>
            </a:pPr>
            <a:r>
              <a:rPr lang="en-US" dirty="0">
                <a:latin typeface="Calibri" panose="020F0502020204030204" pitchFamily="34" charset="0"/>
                <a:cs typeface="Calibri" panose="020F0502020204030204" pitchFamily="34" charset="0"/>
              </a:rPr>
              <a:t>For the HELCOM biodiversity indicators, there are cases of </a:t>
            </a:r>
            <a:r>
              <a:rPr lang="en-US" b="1" dirty="0">
                <a:latin typeface="Calibri" panose="020F0502020204030204" pitchFamily="34" charset="0"/>
                <a:cs typeface="Calibri" panose="020F0502020204030204" pitchFamily="34" charset="0"/>
              </a:rPr>
              <a:t>inadequate status</a:t>
            </a:r>
            <a:r>
              <a:rPr lang="en-US" dirty="0">
                <a:latin typeface="Calibri" panose="020F0502020204030204" pitchFamily="34" charset="0"/>
                <a:cs typeface="Calibri" panose="020F0502020204030204" pitchFamily="34" charset="0"/>
              </a:rPr>
              <a:t> across the full spatial extent of the Baltic Sea and in all levels of the food web. </a:t>
            </a:r>
          </a:p>
          <a:p>
            <a:pPr algn="just">
              <a:lnSpc>
                <a:spcPct val="107000"/>
              </a:lnSpc>
            </a:pPr>
            <a:endParaRPr lang="en-US" dirty="0">
              <a:latin typeface="Calibri" panose="020F0502020204030204" pitchFamily="34" charset="0"/>
              <a:cs typeface="Calibri" panose="020F0502020204030204" pitchFamily="34" charset="0"/>
            </a:endParaRPr>
          </a:p>
          <a:p>
            <a:pPr marL="342900" indent="-342900" algn="just">
              <a:lnSpc>
                <a:spcPct val="107000"/>
              </a:lnSpc>
              <a:buFont typeface="Symbol" panose="05050102010706020507" pitchFamily="18" charset="2"/>
              <a:buChar char=""/>
            </a:pPr>
            <a:r>
              <a:rPr lang="en-US" dirty="0">
                <a:latin typeface="Calibri" panose="020F0502020204030204" pitchFamily="34" charset="0"/>
                <a:cs typeface="Calibri" panose="020F0502020204030204" pitchFamily="34" charset="0"/>
              </a:rPr>
              <a:t>Only a few core indicators have acceptable levels in parts of the region, and none in all assessed areas. </a:t>
            </a:r>
          </a:p>
          <a:p>
            <a:pPr algn="just">
              <a:lnSpc>
                <a:spcPct val="107000"/>
              </a:lnSpc>
            </a:pPr>
            <a:endParaRPr lang="en-US" dirty="0">
              <a:latin typeface="Calibri" panose="020F0502020204030204" pitchFamily="34" charset="0"/>
              <a:cs typeface="Calibri" panose="020F0502020204030204" pitchFamily="34" charset="0"/>
            </a:endParaRPr>
          </a:p>
          <a:p>
            <a:pPr marL="342900" indent="-342900" algn="just">
              <a:lnSpc>
                <a:spcPct val="107000"/>
              </a:lnSpc>
              <a:buFont typeface="Symbol" panose="05050102010706020507" pitchFamily="18" charset="2"/>
              <a:buChar char=""/>
            </a:pPr>
            <a:r>
              <a:rPr lang="en-US" dirty="0">
                <a:latin typeface="Calibri" panose="020F0502020204030204" pitchFamily="34" charset="0"/>
                <a:cs typeface="Calibri" panose="020F0502020204030204" pitchFamily="34" charset="0"/>
              </a:rPr>
              <a:t>The deteriorated status is of immediate concern regarding the affected species or ecosystem components, but through the links within the food web, they also lead to impacts on the ecosystem as a whole.</a:t>
            </a:r>
            <a:endParaRPr lang="en-GB" dirty="0">
              <a:latin typeface="Calibri" panose="020F0502020204030204" pitchFamily="34" charset="0"/>
              <a:cs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15</a:t>
            </a:fld>
            <a:endParaRPr lang="en-GB"/>
          </a:p>
        </p:txBody>
      </p:sp>
    </p:spTree>
    <p:extLst>
      <p:ext uri="{BB962C8B-B14F-4D97-AF65-F5344CB8AC3E}">
        <p14:creationId xmlns:p14="http://schemas.microsoft.com/office/powerpoint/2010/main" val="2626554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a:lnSpc>
                <a:spcPct val="107000"/>
              </a:lnSpc>
              <a:buFont typeface="Symbol" panose="05050102010706020507" pitchFamily="18" charset="2"/>
              <a:buChar char=""/>
            </a:pPr>
            <a:r>
              <a:rPr lang="en-GB" sz="1200" b="1" dirty="0">
                <a:effectLst/>
                <a:ea typeface="Calibri" panose="020F0502020204030204" pitchFamily="34" charset="0"/>
                <a:cs typeface="Calibri" panose="020F0502020204030204" pitchFamily="34" charset="0"/>
              </a:rPr>
              <a:t>Pelagic habitats</a:t>
            </a:r>
            <a:r>
              <a:rPr lang="en-GB" sz="1200" dirty="0">
                <a:effectLst/>
                <a:ea typeface="Calibri" panose="020F0502020204030204" pitchFamily="34" charset="0"/>
                <a:cs typeface="Calibri" panose="020F0502020204030204" pitchFamily="34" charset="0"/>
              </a:rPr>
              <a:t>, including phytoplankton and zooplankton, </a:t>
            </a:r>
            <a:r>
              <a:rPr lang="en-GB" sz="1200" b="1" dirty="0">
                <a:effectLst/>
                <a:ea typeface="Calibri" panose="020F0502020204030204" pitchFamily="34" charset="0"/>
                <a:cs typeface="Calibri" panose="020F0502020204030204" pitchFamily="34" charset="0"/>
              </a:rPr>
              <a:t>do not have good status in any open sea subbasin</a:t>
            </a:r>
            <a:r>
              <a:rPr lang="en-GB" sz="1200" dirty="0">
                <a:effectLst/>
                <a:ea typeface="Calibri" panose="020F0502020204030204" pitchFamily="34" charset="0"/>
                <a:cs typeface="Calibri" panose="020F0502020204030204" pitchFamily="34" charset="0"/>
              </a:rPr>
              <a:t>. 4/13 assessed coastal areas have good status for phytoplankton. When eutrophication indicators are also included in the assessment, no open sea or coastal pelagic habitats have good integrated status.</a:t>
            </a:r>
          </a:p>
          <a:p>
            <a:pPr lvl="0" algn="just">
              <a:lnSpc>
                <a:spcPct val="107000"/>
              </a:lnSpc>
            </a:pPr>
            <a:endParaRPr lang="en-GB" sz="1200" dirty="0">
              <a:effectLst/>
              <a:ea typeface="Calibri" panose="020F0502020204030204" pitchFamily="34" charset="0"/>
              <a:cs typeface="Arial" panose="020B0604020202020204" pitchFamily="34" charset="0"/>
            </a:endParaRPr>
          </a:p>
          <a:p>
            <a:pPr marL="342900" lvl="0" indent="-342900" algn="just">
              <a:lnSpc>
                <a:spcPct val="107000"/>
              </a:lnSpc>
              <a:buFont typeface="Symbol" panose="05050102010706020507" pitchFamily="18" charset="2"/>
              <a:buChar char=""/>
            </a:pPr>
            <a:r>
              <a:rPr lang="en-GB" sz="1200" b="1" dirty="0">
                <a:effectLst/>
                <a:ea typeface="Calibri" panose="020F0502020204030204" pitchFamily="34" charset="0"/>
                <a:cs typeface="Arial" panose="020B0604020202020204" pitchFamily="34" charset="0"/>
              </a:rPr>
              <a:t>Benthic habitats</a:t>
            </a:r>
            <a:r>
              <a:rPr lang="en-GB" sz="1200" dirty="0">
                <a:effectLst/>
                <a:ea typeface="Calibri" panose="020F0502020204030204" pitchFamily="34" charset="0"/>
                <a:cs typeface="Arial" panose="020B0604020202020204" pitchFamily="34" charset="0"/>
              </a:rPr>
              <a:t> generally </a:t>
            </a:r>
            <a:r>
              <a:rPr lang="en-GB" sz="1200" b="1" dirty="0">
                <a:effectLst/>
                <a:ea typeface="Calibri" panose="020F0502020204030204" pitchFamily="34" charset="0"/>
                <a:cs typeface="Arial" panose="020B0604020202020204" pitchFamily="34" charset="0"/>
              </a:rPr>
              <a:t>do not have good status in the southern Baltic Sea</a:t>
            </a:r>
            <a:r>
              <a:rPr lang="en-GB" sz="1200" dirty="0">
                <a:effectLst/>
                <a:ea typeface="Calibri" panose="020F0502020204030204" pitchFamily="34" charset="0"/>
                <a:cs typeface="Arial" panose="020B0604020202020204" pitchFamily="34" charset="0"/>
              </a:rPr>
              <a:t>, while their status is good in open sea areas in the northernmost subbasins. Oxygen conditions are worsening. The oxygen debt below the halocline is increasing in all basins, especially in the Baltic Proper, and the increase between the previous and current assessment periods was very steep. Most coastal areas do not have good status.</a:t>
            </a:r>
          </a:p>
          <a:p>
            <a:pPr lvl="0" algn="just">
              <a:lnSpc>
                <a:spcPct val="107000"/>
              </a:lnSpc>
            </a:pPr>
            <a:endParaRPr lang="en-GB" sz="1200" dirty="0">
              <a:effectLst/>
              <a:ea typeface="Calibri" panose="020F0502020204030204" pitchFamily="34" charset="0"/>
              <a:cs typeface="Arial" panose="020B0604020202020204" pitchFamily="34" charset="0"/>
            </a:endParaRPr>
          </a:p>
          <a:p>
            <a:pPr marL="342900" lvl="0" indent="-342900" algn="just">
              <a:lnSpc>
                <a:spcPct val="107000"/>
              </a:lnSpc>
              <a:buFont typeface="Symbol" panose="05050102010706020507" pitchFamily="18" charset="2"/>
              <a:buChar char=""/>
            </a:pPr>
            <a:r>
              <a:rPr lang="en-GB" sz="1200" b="1" dirty="0">
                <a:effectLst/>
                <a:ea typeface="Calibri" panose="020F0502020204030204" pitchFamily="34" charset="0"/>
                <a:cs typeface="Arial" panose="020B0604020202020204" pitchFamily="34" charset="0"/>
              </a:rPr>
              <a:t>For fish</a:t>
            </a:r>
            <a:r>
              <a:rPr lang="en-GB" sz="1200" dirty="0">
                <a:effectLst/>
                <a:ea typeface="Calibri" panose="020F0502020204030204" pitchFamily="34" charset="0"/>
                <a:cs typeface="Arial" panose="020B0604020202020204" pitchFamily="34" charset="0"/>
              </a:rPr>
              <a:t>, only 4/15 assessed commercial stocks have good status. The status has declined for three stocks, improved for one and remained unchanged for eight stocks that were also assessed in the previous assessment period. The integrated status of coastal fish is good in only two of the twenty-two assessed areas, representing a worsened situation. </a:t>
            </a:r>
          </a:p>
          <a:p>
            <a:pPr marL="342900" lvl="0" indent="-342900" algn="just">
              <a:lnSpc>
                <a:spcPct val="107000"/>
              </a:lnSpc>
              <a:buFont typeface="Symbol" panose="05050102010706020507" pitchFamily="18" charset="2"/>
              <a:buChar char=""/>
            </a:pPr>
            <a:endParaRPr lang="en-GB" sz="1200" dirty="0">
              <a:effectLst/>
              <a:ea typeface="Calibri" panose="020F0502020204030204" pitchFamily="34" charset="0"/>
              <a:cs typeface="Arial" panose="020B0604020202020204" pitchFamily="34" charset="0"/>
            </a:endParaRPr>
          </a:p>
          <a:p>
            <a:pPr marL="342900" lvl="0" indent="-342900" algn="just">
              <a:lnSpc>
                <a:spcPct val="107000"/>
              </a:lnSpc>
              <a:buFont typeface="Symbol" panose="05050102010706020507" pitchFamily="18" charset="2"/>
              <a:buChar char=""/>
            </a:pPr>
            <a:r>
              <a:rPr lang="en-GB" sz="1200" b="1" dirty="0">
                <a:effectLst/>
                <a:ea typeface="Calibri" panose="020F0502020204030204" pitchFamily="34" charset="0"/>
                <a:cs typeface="Calibri" panose="020F0502020204030204" pitchFamily="34" charset="0"/>
              </a:rPr>
              <a:t>Waterbirds</a:t>
            </a:r>
            <a:r>
              <a:rPr lang="en-GB" sz="1200" dirty="0">
                <a:effectLst/>
                <a:ea typeface="Calibri" panose="020F0502020204030204" pitchFamily="34" charset="0"/>
                <a:cs typeface="Calibri" panose="020F0502020204030204" pitchFamily="34" charset="0"/>
              </a:rPr>
              <a:t> </a:t>
            </a:r>
            <a:r>
              <a:rPr lang="en-GB" sz="1200" b="1" dirty="0">
                <a:effectLst/>
                <a:ea typeface="Calibri" panose="020F0502020204030204" pitchFamily="34" charset="0"/>
                <a:cs typeface="Calibri" panose="020F0502020204030204" pitchFamily="34" charset="0"/>
              </a:rPr>
              <a:t>do</a:t>
            </a:r>
            <a:r>
              <a:rPr lang="en-GB" sz="1200" dirty="0">
                <a:effectLst/>
                <a:ea typeface="Calibri" panose="020F0502020204030204" pitchFamily="34" charset="0"/>
                <a:cs typeface="Calibri" panose="020F0502020204030204" pitchFamily="34" charset="0"/>
              </a:rPr>
              <a:t> </a:t>
            </a:r>
            <a:r>
              <a:rPr lang="en-GB" dirty="0">
                <a:cs typeface="Calibri" panose="020F0502020204030204" pitchFamily="34" charset="0"/>
              </a:rPr>
              <a:t>generally</a:t>
            </a:r>
            <a:r>
              <a:rPr lang="en-GB" sz="1200" dirty="0">
                <a:effectLst/>
                <a:ea typeface="Calibri" panose="020F0502020204030204" pitchFamily="34" charset="0"/>
                <a:cs typeface="Calibri" panose="020F0502020204030204" pitchFamily="34" charset="0"/>
              </a:rPr>
              <a:t> </a:t>
            </a:r>
            <a:r>
              <a:rPr lang="en-GB" sz="1200" b="1" dirty="0">
                <a:effectLst/>
                <a:ea typeface="Calibri" panose="020F0502020204030204" pitchFamily="34" charset="0"/>
                <a:cs typeface="Calibri" panose="020F0502020204030204" pitchFamily="34" charset="0"/>
              </a:rPr>
              <a:t>not </a:t>
            </a:r>
            <a:r>
              <a:rPr lang="en-GB" sz="1200" b="1" dirty="0">
                <a:effectLst/>
                <a:ea typeface="Calibri" panose="020F0502020204030204" pitchFamily="34" charset="0"/>
                <a:cs typeface="Arial" panose="020B0604020202020204" pitchFamily="34" charset="0"/>
              </a:rPr>
              <a:t>have</a:t>
            </a:r>
            <a:r>
              <a:rPr lang="en-GB" sz="1200" b="1" dirty="0">
                <a:effectLst/>
                <a:ea typeface="Calibri" panose="020F0502020204030204" pitchFamily="34" charset="0"/>
                <a:cs typeface="Calibri" panose="020F0502020204030204" pitchFamily="34" charset="0"/>
              </a:rPr>
              <a:t> good status</a:t>
            </a:r>
            <a:r>
              <a:rPr lang="en-GB" sz="1200" dirty="0">
                <a:effectLst/>
                <a:ea typeface="Calibri" panose="020F0502020204030204" pitchFamily="34" charset="0"/>
                <a:cs typeface="Calibri" panose="020F0502020204030204" pitchFamily="34" charset="0"/>
              </a:rPr>
              <a:t>, although there is variability between groups with different feeding behaviours. </a:t>
            </a:r>
          </a:p>
          <a:p>
            <a:pPr lvl="0" algn="just">
              <a:lnSpc>
                <a:spcPct val="107000"/>
              </a:lnSpc>
            </a:pPr>
            <a:endParaRPr lang="en-GB" sz="1200" dirty="0">
              <a:effectLst/>
              <a:ea typeface="Calibri" panose="020F0502020204030204" pitchFamily="34" charset="0"/>
              <a:cs typeface="Arial" panose="020B0604020202020204" pitchFamily="34" charset="0"/>
            </a:endParaRPr>
          </a:p>
          <a:p>
            <a:pPr marL="342900" lvl="0" indent="-342900" algn="just">
              <a:lnSpc>
                <a:spcPct val="107000"/>
              </a:lnSpc>
              <a:buFont typeface="Symbol" panose="05050102010706020507" pitchFamily="18" charset="2"/>
              <a:buChar char=""/>
            </a:pPr>
            <a:r>
              <a:rPr lang="en-GB" sz="1200" b="1" dirty="0">
                <a:effectLst/>
                <a:ea typeface="Calibri" panose="020F0502020204030204" pitchFamily="34" charset="0"/>
                <a:cs typeface="Calibri" panose="020F0502020204030204" pitchFamily="34" charset="0"/>
              </a:rPr>
              <a:t>Marine mammals</a:t>
            </a:r>
            <a:r>
              <a:rPr lang="en-GB" sz="1200" dirty="0">
                <a:effectLst/>
                <a:ea typeface="Calibri" panose="020F0502020204030204" pitchFamily="34" charset="0"/>
                <a:cs typeface="Calibri" panose="020F0502020204030204" pitchFamily="34" charset="0"/>
              </a:rPr>
              <a:t> are represented by four species in the Baltic Sea. Grey seals and harbour seals are increasing in some areas, but the indicators for population growth rates, as well as reproductive and nutritional status, do not reach threshold values. Behavioural change in the ringed seal, possibly explained by a warming climate, has impaired the quality of monitoring data to evaluate its status in the Bothnian Bay. The status of the harbour porpoise is not good.</a:t>
            </a:r>
          </a:p>
          <a:p>
            <a:pPr lvl="0" algn="just">
              <a:lnSpc>
                <a:spcPct val="107000"/>
              </a:lnSpc>
            </a:pPr>
            <a:endParaRPr lang="en-GB" sz="1200" dirty="0">
              <a:effectLst/>
              <a:ea typeface="Calibri" panose="020F0502020204030204" pitchFamily="34" charset="0"/>
              <a:cs typeface="Arial" panose="020B0604020202020204" pitchFamily="34" charset="0"/>
            </a:endParaRPr>
          </a:p>
          <a:p>
            <a:pPr marL="342900" lvl="0" indent="-342900" algn="just">
              <a:lnSpc>
                <a:spcPct val="107000"/>
              </a:lnSpc>
              <a:spcAft>
                <a:spcPts val="800"/>
              </a:spcAft>
              <a:buFont typeface="Symbol" panose="05050102010706020507" pitchFamily="18" charset="2"/>
              <a:buChar char=""/>
            </a:pPr>
            <a:r>
              <a:rPr lang="en-GB" sz="1200" b="1" dirty="0">
                <a:effectLst/>
                <a:ea typeface="Calibri" panose="020F0502020204030204" pitchFamily="34" charset="0"/>
                <a:cs typeface="Calibri" panose="020F0502020204030204" pitchFamily="34" charset="0"/>
              </a:rPr>
              <a:t>Food web</a:t>
            </a:r>
            <a:r>
              <a:rPr lang="en-GB" sz="1200" dirty="0">
                <a:effectLst/>
                <a:ea typeface="Calibri" panose="020F0502020204030204" pitchFamily="34" charset="0"/>
                <a:cs typeface="Calibri" panose="020F0502020204030204" pitchFamily="34" charset="0"/>
              </a:rPr>
              <a:t> assessments address the species interactions and energy flows that support ecosystem health. Major changes in the abundance and biomass of species, driven by human pressures, have been associated with changes in the food webs of the Baltic Sea in recent times, and several examples of food web disruptions and putative tipping points are a cause for concern. </a:t>
            </a:r>
            <a:endParaRPr lang="en-GB" sz="1200" dirty="0">
              <a:effectLst/>
              <a:ea typeface="Calibri" panose="020F0502020204030204" pitchFamily="34" charset="0"/>
              <a:cs typeface="Arial" panose="020B0604020202020204" pitchFamily="34" charset="0"/>
            </a:endParaRPr>
          </a:p>
          <a:p>
            <a:pPr marL="342900" lvl="0" indent="-342900" algn="just">
              <a:lnSpc>
                <a:spcPct val="107000"/>
              </a:lnSpc>
              <a:buFont typeface="Symbol" panose="05050102010706020507" pitchFamily="18" charset="2"/>
              <a:buChar char=""/>
            </a:pPr>
            <a:endParaRPr lang="en-GB" sz="1200" dirty="0">
              <a:effectLst/>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16</a:t>
            </a:fld>
            <a:endParaRPr lang="en-GB"/>
          </a:p>
        </p:txBody>
      </p:sp>
    </p:spTree>
    <p:extLst>
      <p:ext uri="{BB962C8B-B14F-4D97-AF65-F5344CB8AC3E}">
        <p14:creationId xmlns:p14="http://schemas.microsoft.com/office/powerpoint/2010/main" val="2778258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Status of biodiversity core indicators by sub-basin. Green circles indicate good status, red circles indicate not good status. White circles indicate that the core indicator is applicable for the sub-basin, but has not been evaluated. Empty points indicate that the indicator is not applicable. For coastal indicators, pie charts show proportion of coastal assessment units per sub-basin in good status (green), not good status (red) and not evaluated (white).</a:t>
            </a:r>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17</a:t>
            </a:fld>
            <a:endParaRPr lang="en-GB"/>
          </a:p>
        </p:txBody>
      </p:sp>
    </p:spTree>
    <p:extLst>
      <p:ext uri="{BB962C8B-B14F-4D97-AF65-F5344CB8AC3E}">
        <p14:creationId xmlns:p14="http://schemas.microsoft.com/office/powerpoint/2010/main" val="292557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Figure caption: </a:t>
            </a:r>
            <a:r>
              <a:rPr lang="en-US" sz="1800" b="0" i="0" u="none" strike="noStrike" baseline="0" dirty="0">
                <a:solidFill>
                  <a:srgbClr val="211D1E"/>
                </a:solidFill>
                <a:latin typeface="Share" panose="02000506040000020004" pitchFamily="2" charset="0"/>
              </a:rPr>
              <a:t>The integrated assessment of hazardous substances status in the Baltic Sea, assessed using the CHASE integrated assessment tool. The assessment shows that hazardous substances are a cause for concern in almost all assessed units, and those showing good status generally lack a full and adequate assessment. The integrated assessment is based on 11 core indicators. It integrates concentrations to threshold-derived values (contamination ratios) for fourteen individual hazardous substances or substance groups. The overall assessment is moderated by a parallel assessment of confidence (see inset map on the left) that can be considered an appraisal of the data coverage and assessment quality in any given assessment unit. </a:t>
            </a:r>
          </a:p>
          <a:p>
            <a:endParaRPr lang="en-US" sz="1800" b="0" i="0" u="none" strike="noStrike" baseline="0" dirty="0">
              <a:solidFill>
                <a:srgbClr val="211D1E"/>
              </a:solidFill>
              <a:latin typeface="Share" panose="02000506040000020004" pitchFamily="2" charset="0"/>
            </a:endParaRPr>
          </a:p>
          <a:p>
            <a:r>
              <a:rPr lang="en-GB" dirty="0"/>
              <a:t>Figure caption: Median excess level for third octave band 125 Hz in March 2018. The map represents the time of the year with the most favourable conditions for the transmission of anthropogenic noise in the Baltic Sea.</a:t>
            </a:r>
          </a:p>
          <a:p>
            <a:endParaRPr lang="en-GB" dirty="0"/>
          </a:p>
          <a:p>
            <a:r>
              <a:rPr lang="en-GB" dirty="0"/>
              <a:t>Figure caption: Number of new NIS in Baltic Sea until 2021 (data source </a:t>
            </a:r>
            <a:r>
              <a:rPr lang="en-GB" dirty="0" err="1"/>
              <a:t>AquaNIS</a:t>
            </a:r>
            <a:r>
              <a:rPr lang="en-GB" dirty="0"/>
              <a:t>). The bars indicate the number of new introduced species per time-period. Note that the latter period on the figure is not representative of equal time periods. The threshold value is 0 new introductions.</a:t>
            </a:r>
          </a:p>
          <a:p>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18</a:t>
            </a:fld>
            <a:endParaRPr lang="en-GB"/>
          </a:p>
        </p:txBody>
      </p:sp>
    </p:spTree>
    <p:extLst>
      <p:ext uri="{BB962C8B-B14F-4D97-AF65-F5344CB8AC3E}">
        <p14:creationId xmlns:p14="http://schemas.microsoft.com/office/powerpoint/2010/main" val="1248153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07000"/>
              </a:lnSpc>
              <a:spcAft>
                <a:spcPts val="800"/>
              </a:spcAft>
              <a:buFont typeface="Arial" panose="020B0604020202020204" pitchFamily="34" charset="0"/>
              <a:buChar char="•"/>
            </a:pPr>
            <a:r>
              <a:rPr lang="en-GB" sz="1000" dirty="0">
                <a:effectLst/>
                <a:ea typeface="Calibri" panose="020F0502020204030204" pitchFamily="34" charset="0"/>
                <a:cs typeface="Calibri" panose="020F0502020204030204" pitchFamily="34" charset="0"/>
              </a:rPr>
              <a:t>Hazardous substances affect the status of several species and habitats</a:t>
            </a:r>
            <a:r>
              <a:rPr lang="en-GB" sz="1000" dirty="0">
                <a:effectLst/>
                <a:ea typeface="Calibri" panose="020F0502020204030204" pitchFamily="34" charset="0"/>
                <a:cs typeface="Arial" panose="020B0604020202020204" pitchFamily="34" charset="0"/>
              </a:rPr>
              <a:t>. </a:t>
            </a:r>
          </a:p>
          <a:p>
            <a:pPr marL="285750" indent="-285750">
              <a:lnSpc>
                <a:spcPct val="107000"/>
              </a:lnSpc>
              <a:spcAft>
                <a:spcPts val="800"/>
              </a:spcAft>
              <a:buFont typeface="Arial" panose="020B0604020202020204" pitchFamily="34" charset="0"/>
              <a:buChar char="•"/>
            </a:pPr>
            <a:r>
              <a:rPr lang="en-GB" sz="1000" dirty="0">
                <a:effectLst/>
                <a:ea typeface="Calibri" panose="020F0502020204030204" pitchFamily="34" charset="0"/>
                <a:cs typeface="Arial" panose="020B0604020202020204" pitchFamily="34" charset="0"/>
              </a:rPr>
              <a:t>The </a:t>
            </a:r>
            <a:r>
              <a:rPr lang="en-GB" sz="1000" b="1" dirty="0">
                <a:effectLst/>
                <a:ea typeface="Calibri" panose="020F0502020204030204" pitchFamily="34" charset="0"/>
                <a:cs typeface="Arial" panose="020B0604020202020204" pitchFamily="34" charset="0"/>
              </a:rPr>
              <a:t>contamination status </a:t>
            </a:r>
            <a:r>
              <a:rPr lang="en-GB" sz="1000" dirty="0">
                <a:effectLst/>
                <a:ea typeface="Calibri" panose="020F0502020204030204" pitchFamily="34" charset="0"/>
                <a:cs typeface="Arial" panose="020B0604020202020204" pitchFamily="34" charset="0"/>
              </a:rPr>
              <a:t>of the Baltic Sea has improved to some extent, but it was still </a:t>
            </a:r>
            <a:r>
              <a:rPr lang="en-GB" sz="1000" b="1" dirty="0">
                <a:effectLst/>
                <a:ea typeface="Calibri" panose="020F0502020204030204" pitchFamily="34" charset="0"/>
                <a:cs typeface="Arial" panose="020B0604020202020204" pitchFamily="34" charset="0"/>
              </a:rPr>
              <a:t>assessed as either bad or poor in 80% of the assessed spatial units</a:t>
            </a:r>
            <a:r>
              <a:rPr lang="en-GB" sz="1000" dirty="0">
                <a:effectLst/>
                <a:ea typeface="Calibri" panose="020F0502020204030204" pitchFamily="34" charset="0"/>
                <a:cs typeface="Arial" panose="020B0604020202020204" pitchFamily="34" charset="0"/>
              </a:rPr>
              <a:t>. </a:t>
            </a:r>
          </a:p>
          <a:p>
            <a:pPr marL="285750" indent="-285750">
              <a:lnSpc>
                <a:spcPct val="107000"/>
              </a:lnSpc>
              <a:spcAft>
                <a:spcPts val="800"/>
              </a:spcAft>
              <a:buFont typeface="Arial" panose="020B0604020202020204" pitchFamily="34" charset="0"/>
              <a:buChar char="•"/>
            </a:pPr>
            <a:r>
              <a:rPr lang="en-GB" sz="1000" dirty="0">
                <a:effectLst/>
                <a:ea typeface="Calibri" panose="020F0502020204030204" pitchFamily="34" charset="0"/>
                <a:cs typeface="Arial" panose="020B0604020202020204" pitchFamily="34" charset="0"/>
              </a:rPr>
              <a:t>However, there are </a:t>
            </a:r>
            <a:r>
              <a:rPr lang="en-GB" sz="1000" b="1" dirty="0">
                <a:effectLst/>
                <a:ea typeface="Calibri" panose="020F0502020204030204" pitchFamily="34" charset="0"/>
                <a:cs typeface="Arial" panose="020B0604020202020204" pitchFamily="34" charset="0"/>
              </a:rPr>
              <a:t>trends of improvement </a:t>
            </a:r>
            <a:r>
              <a:rPr lang="en-GB" sz="1000" dirty="0">
                <a:effectLst/>
                <a:ea typeface="Calibri" panose="020F0502020204030204" pitchFamily="34" charset="0"/>
                <a:cs typeface="Arial" panose="020B0604020202020204" pitchFamily="34" charset="0"/>
              </a:rPr>
              <a:t>for several substances at the level of monitoring stations. </a:t>
            </a:r>
          </a:p>
          <a:p>
            <a:pPr marL="285750" indent="-285750">
              <a:lnSpc>
                <a:spcPct val="107000"/>
              </a:lnSpc>
              <a:spcAft>
                <a:spcPts val="800"/>
              </a:spcAft>
              <a:buFont typeface="Arial" panose="020B0604020202020204" pitchFamily="34" charset="0"/>
              <a:buChar char="•"/>
            </a:pPr>
            <a:r>
              <a:rPr lang="en-GB" sz="1000" dirty="0">
                <a:effectLst/>
                <a:ea typeface="Calibri" panose="020F0502020204030204" pitchFamily="34" charset="0"/>
                <a:cs typeface="Arial" panose="020B0604020202020204" pitchFamily="34" charset="0"/>
              </a:rPr>
              <a:t>Only a small fraction of potentially hazardous substances is measured and assessed.</a:t>
            </a:r>
          </a:p>
          <a:p>
            <a:pPr marL="0" indent="0">
              <a:lnSpc>
                <a:spcPct val="107000"/>
              </a:lnSpc>
              <a:spcAft>
                <a:spcPts val="800"/>
              </a:spcAft>
              <a:buFont typeface="Arial" panose="020B0604020202020204" pitchFamily="34" charset="0"/>
              <a:buNone/>
            </a:pPr>
            <a:endParaRPr lang="en-GB" sz="1000" dirty="0">
              <a:effectLs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11/16</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assessed </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sub-basins exceeded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HELCOM </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threshold value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for beach litter, with the highest amounts in the Sound, the Gulf of Riga, and the Eastern Gotland Basin.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Most beach litter items are plastic, though the overall occurrence of plastic items has decreased.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Glass, metal, rubber, natural litter and single-use plastics have not increased in weight or number on the seafloor.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Fisheries-related litter has increased in weight but not in number, and seafloor litter in the categories “plastics” and “other litter” have increased.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panose="020F0502020204030204" pitchFamily="34" charset="0"/>
              </a:rPr>
              <a:t>13 non-indigenous or cryptogenic species appeared for the first time in the Baltic Sea during the assessment period 2016-2021 </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panose="020F0502020204030204" pitchFamily="34" charset="0"/>
              </a:rPr>
              <a:t>The threshold value for good environmental status is no new introductions of non-indigenous species through human activities at the scale of the whole Baltic Sea during the assessment period. </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panose="020F0502020204030204" pitchFamily="34" charset="0"/>
              </a:rPr>
              <a:t>Good status for non-indigenous species was therefore not achieved.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lnSpc>
                <a:spcPct val="107000"/>
              </a:lnSpc>
              <a:spcAft>
                <a:spcPts val="800"/>
              </a:spcAft>
              <a:buFont typeface="Arial" panose="020B0604020202020204" pitchFamily="34" charset="0"/>
              <a:buNone/>
            </a:pPr>
            <a:endParaRPr lang="en-GB" sz="1000" dirty="0">
              <a:effectLst/>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US" sz="1000" dirty="0">
                <a:effectLst/>
                <a:ea typeface="Calibri" panose="020F0502020204030204" pitchFamily="34" charset="0"/>
                <a:cs typeface="Calibri" panose="020F0502020204030204" pitchFamily="34" charset="0"/>
              </a:rPr>
              <a:t>The status of underwater noise in the Baltic Sea was</a:t>
            </a:r>
            <a:r>
              <a:rPr lang="en-US" sz="1000" b="1" dirty="0">
                <a:effectLst/>
                <a:ea typeface="Calibri" panose="020F0502020204030204" pitchFamily="34" charset="0"/>
                <a:cs typeface="Calibri" panose="020F0502020204030204" pitchFamily="34" charset="0"/>
              </a:rPr>
              <a:t> evaluated as good </a:t>
            </a:r>
            <a:r>
              <a:rPr lang="en-US" sz="1000" dirty="0">
                <a:effectLst/>
                <a:ea typeface="Calibri" panose="020F0502020204030204" pitchFamily="34" charset="0"/>
                <a:cs typeface="Calibri" panose="020F0502020204030204" pitchFamily="34" charset="0"/>
              </a:rPr>
              <a:t>with respect to the risk that continuous underwater noise leads to </a:t>
            </a:r>
            <a:r>
              <a:rPr lang="en-US" sz="1000" dirty="0" err="1">
                <a:effectLst/>
                <a:ea typeface="Calibri" panose="020F0502020204030204" pitchFamily="34" charset="0"/>
                <a:cs typeface="Calibri" panose="020F0502020204030204" pitchFamily="34" charset="0"/>
              </a:rPr>
              <a:t>behavioural</a:t>
            </a:r>
            <a:r>
              <a:rPr lang="en-US" sz="1000" dirty="0">
                <a:effectLst/>
                <a:ea typeface="Calibri" panose="020F0502020204030204" pitchFamily="34" charset="0"/>
                <a:cs typeface="Calibri" panose="020F0502020204030204" pitchFamily="34" charset="0"/>
              </a:rPr>
              <a:t> disturbance of fish or marine mammals. </a:t>
            </a:r>
          </a:p>
          <a:p>
            <a:pPr marL="285750" indent="-285750">
              <a:lnSpc>
                <a:spcPct val="107000"/>
              </a:lnSpc>
              <a:spcAft>
                <a:spcPts val="800"/>
              </a:spcAft>
              <a:buFont typeface="Arial" panose="020B0604020202020204" pitchFamily="34" charset="0"/>
              <a:buChar char="•"/>
            </a:pPr>
            <a:r>
              <a:rPr lang="en-US" sz="1000" dirty="0">
                <a:effectLst/>
                <a:ea typeface="Calibri" panose="020F0502020204030204" pitchFamily="34" charset="0"/>
                <a:cs typeface="Calibri" panose="020F0502020204030204" pitchFamily="34" charset="0"/>
              </a:rPr>
              <a:t>With respect to the risk that human-induced sound masks natural sounds, the status is evaluated as good for marine mammals, but not good for fish in 9 out of 17 assessment units.</a:t>
            </a:r>
          </a:p>
          <a:p>
            <a:pPr marL="285750" indent="-285750">
              <a:lnSpc>
                <a:spcPct val="107000"/>
              </a:lnSpc>
              <a:spcAft>
                <a:spcPts val="800"/>
              </a:spcAft>
              <a:buFont typeface="Arial" panose="020B0604020202020204" pitchFamily="34" charset="0"/>
              <a:buChar char="•"/>
            </a:pPr>
            <a:r>
              <a:rPr lang="en-US" sz="1000" dirty="0">
                <a:effectLst/>
                <a:ea typeface="Calibri" panose="020F0502020204030204" pitchFamily="34" charset="0"/>
                <a:cs typeface="Calibri" panose="020F0502020204030204" pitchFamily="34" charset="0"/>
              </a:rPr>
              <a:t>Noise levels are clearly highest in shipping lanes. </a:t>
            </a:r>
          </a:p>
          <a:p>
            <a:pPr marL="0" indent="0">
              <a:lnSpc>
                <a:spcPct val="107000"/>
              </a:lnSpc>
              <a:spcAft>
                <a:spcPts val="800"/>
              </a:spcAft>
              <a:buFont typeface="Arial" panose="020B0604020202020204" pitchFamily="34" charset="0"/>
              <a:buNone/>
            </a:pPr>
            <a:endParaRPr lang="en-GB" sz="1000" dirty="0">
              <a:effectLst/>
              <a:ea typeface="Calibri" panose="020F0502020204030204" pitchFamily="34" charset="0"/>
              <a:cs typeface="Arial" panose="020B0604020202020204" pitchFamily="34" charset="0"/>
            </a:endParaRPr>
          </a:p>
          <a:p>
            <a:pPr marL="0" indent="0">
              <a:lnSpc>
                <a:spcPct val="107000"/>
              </a:lnSpc>
              <a:spcAft>
                <a:spcPts val="800"/>
              </a:spcAft>
              <a:buFont typeface="Arial" panose="020B0604020202020204" pitchFamily="34" charset="0"/>
              <a:buNone/>
            </a:pPr>
            <a:endParaRPr lang="en-GB" sz="1000" dirty="0">
              <a:effectLst/>
              <a:ea typeface="Calibri" panose="020F0502020204030204" pitchFamily="34" charset="0"/>
              <a:cs typeface="Arial" panose="020B0604020202020204" pitchFamily="34" charset="0"/>
            </a:endParaRPr>
          </a:p>
          <a:p>
            <a:pPr marL="0" indent="0">
              <a:lnSpc>
                <a:spcPct val="107000"/>
              </a:lnSpc>
              <a:spcAft>
                <a:spcPts val="800"/>
              </a:spcAft>
              <a:buFont typeface="Arial" panose="020B0604020202020204" pitchFamily="34" charset="0"/>
              <a:buNone/>
            </a:pPr>
            <a:endParaRPr lang="en-GB" sz="1000" dirty="0">
              <a:effectLst/>
              <a:ea typeface="Calibri" panose="020F0502020204030204" pitchFamily="34" charset="0"/>
              <a:cs typeface="Arial" panose="020B0604020202020204" pitchFamily="34" charset="0"/>
            </a:endParaRP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19</a:t>
            </a:fld>
            <a:endParaRPr lang="en-GB"/>
          </a:p>
        </p:txBody>
      </p:sp>
    </p:spTree>
    <p:extLst>
      <p:ext uri="{BB962C8B-B14F-4D97-AF65-F5344CB8AC3E}">
        <p14:creationId xmlns:p14="http://schemas.microsoft.com/office/powerpoint/2010/main" val="3630952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Status of pressure-based core indicators for hazardous substances and non-indigenous species, marine litter, underwater noise and eutrophication by sub-basin. For eutrophication the sub-basin Bornholm basin has been separated into Bornholm basin and Pomeranian bay and the sub-basin Gulf of Finland has been separated into Gulf of Finland and Eastern Gulf of Finland.  Green circles indicate good status, red circles indicate not good status, and white circles indicate that the core indicator is applicable or relevant to the sub-basin but has not been evaluated. Empty points indicate that the indicator is not applicable or relevant. For coastal indicators, pie charts show proportion of coastal assessment units per sub-basin in good status (green), not good status (red) and not evaluated (white).</a:t>
            </a:r>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20</a:t>
            </a:fld>
            <a:endParaRPr lang="en-GB"/>
          </a:p>
        </p:txBody>
      </p:sp>
    </p:spTree>
    <p:extLst>
      <p:ext uri="{BB962C8B-B14F-4D97-AF65-F5344CB8AC3E}">
        <p14:creationId xmlns:p14="http://schemas.microsoft.com/office/powerpoint/2010/main" val="1987414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t>Eutrophication is still a </a:t>
            </a:r>
            <a:r>
              <a:rPr lang="en-US" sz="1200" b="1" dirty="0"/>
              <a:t>major problem </a:t>
            </a:r>
            <a:r>
              <a:rPr lang="en-US" sz="1200" dirty="0"/>
              <a:t>in the Baltic Sea.</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b="1" dirty="0"/>
              <a:t>No clear signs of recovery </a:t>
            </a:r>
            <a:r>
              <a:rPr lang="en-US" sz="1200" dirty="0"/>
              <a:t>during 2016- 2021 compared to the previous assessment period.</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a:t>Inputs of nutrients to the Baltic Sea have decreased significantly but the target for maximum allowable inputs has not yet been achieved in all basins.</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a:t>For the whole Baltic Sea, the normalized total input of nitrogen was reduced by 12% and phosphorus by 28% between the reference period (1997-2003) and 2020.</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a:t>The maximum allowable input (MAI) target for nitrogen was fulfilled in the Bothnian Bay, Bothnian Sea, Danish Straits and Kattegat. </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a:t>For the Baltic Proper and the Gulf of Finland, the MAI was exceeded, and results for the Gulf of Riga were statistically uncertain. The target for phosphorus was fulfilled in the Bothnian Bay, Bothnian Sea, Danish Straits and Kattegat. In the remaining sub-basins, the MAI was exceeded also for phosphorus.</a:t>
            </a:r>
            <a:endParaRPr lang="en-GB" sz="1200" dirty="0"/>
          </a:p>
          <a:p>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21</a:t>
            </a:fld>
            <a:endParaRPr lang="en-GB"/>
          </a:p>
        </p:txBody>
      </p:sp>
    </p:spTree>
    <p:extLst>
      <p:ext uri="{BB962C8B-B14F-4D97-AF65-F5344CB8AC3E}">
        <p14:creationId xmlns:p14="http://schemas.microsoft.com/office/powerpoint/2010/main" val="2930378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Status of pressure-based core indicators for hazardous substances and non-indigenous species, marine litter, underwater noise and eutrophication by sub-basin. For eutrophication the sub-basin Bornholm basin has been separated into Bornholm basin and Pomeranian bay and the sub-basin Gulf of Finland has been separated into Gulf of Finland and Eastern Gulf of Finland.  Green circles indicate good status, red circles indicate not good status, and white circles indicate that the core indicator is applicable or relevant to the sub-basin but has not been evaluated. Empty points indicate that the indicator is not applicable or relevant. For coastal indicators, pie charts show proportion of coastal assessment units per sub-basin in good status (green), not good status (red) and not evaluated (white).</a:t>
            </a:r>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22</a:t>
            </a:fld>
            <a:endParaRPr lang="en-GB"/>
          </a:p>
        </p:txBody>
      </p:sp>
    </p:spTree>
    <p:extLst>
      <p:ext uri="{BB962C8B-B14F-4D97-AF65-F5344CB8AC3E}">
        <p14:creationId xmlns:p14="http://schemas.microsoft.com/office/powerpoint/2010/main" val="19097212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dirty="0">
                <a:cs typeface="Calibri" panose="020F0502020204030204" pitchFamily="34" charset="0"/>
              </a:rPr>
              <a:t>Unfortunately, the results show only little or no improvement in the state of the Baltic Sea environment in 2016-2021. </a:t>
            </a: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dirty="0">
                <a:cs typeface="Calibri" panose="020F0502020204030204" pitchFamily="34" charset="0"/>
              </a:rPr>
              <a:t>Indicator-based assessments show cases of poor status in environmental pressures across the full spatial extent of the Baltic Sea. </a:t>
            </a: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dirty="0">
                <a:cs typeface="Calibri" panose="020F0502020204030204" pitchFamily="34" charset="0"/>
              </a:rPr>
              <a:t>Across pelagic habitats, benthic habitats, fish, waterbirds and marine mammals, only a few indicators reached their threshold values in parts of the Baltic Sea, and none in all assessed areas. </a:t>
            </a: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dirty="0">
                <a:cs typeface="Calibri" panose="020F0502020204030204" pitchFamily="34" charset="0"/>
              </a:rPr>
              <a:t>For some species groups, such as marine mammals and fish, the integrated status has worsened compared to the previous assessment. </a:t>
            </a: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dirty="0">
                <a:cs typeface="Calibri" panose="020F0502020204030204" pitchFamily="34" charset="0"/>
              </a:rPr>
              <a:t>Many commercial fish stocks in the Baltic Sea are in an especially poor state. </a:t>
            </a: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b="1" dirty="0">
                <a:cs typeface="Calibri" panose="020F0502020204030204" pitchFamily="34" charset="0"/>
              </a:rPr>
              <a:t>Figure: </a:t>
            </a:r>
            <a:r>
              <a:rPr lang="en-US" dirty="0"/>
              <a:t>Summary of the integrated assessment results of pressures and status for the Baltic Sea showing the proportion of the Baltic Sea in the different assessment status categories (based on square </a:t>
            </a:r>
            <a:r>
              <a:rPr lang="en-US" dirty="0" err="1"/>
              <a:t>kilometres</a:t>
            </a:r>
            <a:r>
              <a:rPr lang="en-US" dirty="0"/>
              <a:t>). Integrated assessment results are shown in five categories with three representing degrees of poor status and two representing degrees of good status, as shown in more detail in the different chapters of the report.</a:t>
            </a:r>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23</a:t>
            </a:fld>
            <a:endParaRPr lang="en-GB"/>
          </a:p>
        </p:txBody>
      </p:sp>
    </p:spTree>
    <p:extLst>
      <p:ext uri="{BB962C8B-B14F-4D97-AF65-F5344CB8AC3E}">
        <p14:creationId xmlns:p14="http://schemas.microsoft.com/office/powerpoint/2010/main" val="15366617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07000"/>
              </a:lnSpc>
              <a:spcAft>
                <a:spcPts val="800"/>
              </a:spcAft>
              <a:buFont typeface="Arial" panose="020B0604020202020204" pitchFamily="34" charset="0"/>
              <a:buChar char="•"/>
            </a:pPr>
            <a:r>
              <a:rPr lang="en-US" sz="1200" dirty="0">
                <a:effectLst/>
                <a:ea typeface="Calibri" panose="020F0502020204030204" pitchFamily="34" charset="0"/>
                <a:cs typeface="Calibri" panose="020F0502020204030204" pitchFamily="34" charset="0"/>
              </a:rPr>
              <a:t>Analyses and links together data on the spatial distribution of species or habitats, human activities and pressures. </a:t>
            </a:r>
          </a:p>
          <a:p>
            <a:pPr marL="285750" indent="-285750">
              <a:lnSpc>
                <a:spcPct val="107000"/>
              </a:lnSpc>
              <a:spcAft>
                <a:spcPts val="800"/>
              </a:spcAft>
              <a:buFont typeface="Arial" panose="020B0604020202020204" pitchFamily="34" charset="0"/>
              <a:buChar char="•"/>
            </a:pPr>
            <a:r>
              <a:rPr lang="en-US" sz="1200" dirty="0">
                <a:effectLst/>
                <a:ea typeface="Calibri" panose="020F0502020204030204" pitchFamily="34" charset="0"/>
                <a:cs typeface="Calibri" panose="020F0502020204030204" pitchFamily="34" charset="0"/>
              </a:rPr>
              <a:t>An effective tool for exploring how different pressures act on the Baltic Sea ecosystem, where they mainly appear and in which areas different pressures co-occur. </a:t>
            </a:r>
          </a:p>
          <a:p>
            <a:pPr marL="285750" indent="-285750">
              <a:lnSpc>
                <a:spcPct val="107000"/>
              </a:lnSpc>
              <a:spcAft>
                <a:spcPts val="800"/>
              </a:spcAft>
              <a:buFont typeface="Arial" panose="020B0604020202020204" pitchFamily="34" charset="0"/>
              <a:buChar char="•"/>
            </a:pPr>
            <a:r>
              <a:rPr lang="en-US" sz="1200" dirty="0">
                <a:effectLst/>
                <a:ea typeface="Calibri" panose="020F0502020204030204" pitchFamily="34" charset="0"/>
                <a:cs typeface="Calibri" panose="020F0502020204030204" pitchFamily="34" charset="0"/>
              </a:rPr>
              <a:t>According to these analyses, hazardous substances and eutrophication are the pressures contributing most to the total impact on the Baltic Sea today. </a:t>
            </a:r>
          </a:p>
          <a:p>
            <a:pPr marL="285750" indent="-285750">
              <a:lnSpc>
                <a:spcPct val="107000"/>
              </a:lnSpc>
              <a:spcAft>
                <a:spcPts val="800"/>
              </a:spcAft>
              <a:buFont typeface="Arial" panose="020B0604020202020204" pitchFamily="34" charset="0"/>
              <a:buChar char="•"/>
            </a:pPr>
            <a:r>
              <a:rPr lang="en-US" sz="1200" dirty="0">
                <a:effectLst/>
                <a:ea typeface="Calibri" panose="020F0502020204030204" pitchFamily="34" charset="0"/>
                <a:cs typeface="Calibri" panose="020F0502020204030204" pitchFamily="34" charset="0"/>
              </a:rPr>
              <a:t>Underwater noise, extraction of fish, and physical disturbance are other widely distributed pressures. </a:t>
            </a:r>
          </a:p>
          <a:p>
            <a:pPr marL="0" indent="0">
              <a:lnSpc>
                <a:spcPct val="107000"/>
              </a:lnSpc>
              <a:spcAft>
                <a:spcPts val="800"/>
              </a:spcAft>
              <a:buFont typeface="Arial" panose="020B0604020202020204" pitchFamily="34" charset="0"/>
              <a:buNone/>
            </a:pPr>
            <a:endParaRPr lang="en-US" sz="1200" dirty="0">
              <a:effectLst/>
              <a:ea typeface="Calibri" panose="020F0502020204030204" pitchFamily="34" charset="0"/>
              <a:cs typeface="Calibri" panose="020F0502020204030204" pitchFamily="34" charset="0"/>
            </a:endParaRPr>
          </a:p>
          <a:p>
            <a:r>
              <a:rPr lang="en-GB" b="1" dirty="0"/>
              <a:t>Figure</a:t>
            </a:r>
            <a:r>
              <a:rPr lang="en-GB" dirty="0"/>
              <a:t>: </a:t>
            </a:r>
            <a:r>
              <a:rPr lang="en-US" sz="1800" b="0" i="0" u="none" strike="noStrike" baseline="0" dirty="0">
                <a:solidFill>
                  <a:srgbClr val="211D1E"/>
                </a:solidFill>
                <a:latin typeface="Share" panose="02000506040000020004" pitchFamily="2" charset="0"/>
              </a:rPr>
              <a:t>The Baltic Sea Pressure Index shows the spatial variation in the potential cumulative pressure on the Baltic Sea by combining data on several pressures. The index is based on the currently best available regional data, but spatial gaps may occur in some underlying data sets. The inset data availability map shows data availability for human activities (HA) and pressures (PL). </a:t>
            </a:r>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24</a:t>
            </a:fld>
            <a:endParaRPr lang="en-GB"/>
          </a:p>
        </p:txBody>
      </p:sp>
    </p:spTree>
    <p:extLst>
      <p:ext uri="{BB962C8B-B14F-4D97-AF65-F5344CB8AC3E}">
        <p14:creationId xmlns:p14="http://schemas.microsoft.com/office/powerpoint/2010/main" val="34481425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t>Economic and social analyses play a crucial role in understanding the relationship between the well-being of society and the state of the environment.</a:t>
            </a:r>
          </a:p>
          <a:p>
            <a:endParaRPr lang="en-US" sz="1200" dirty="0"/>
          </a:p>
          <a:p>
            <a:pPr marL="285750" indent="-285750">
              <a:buFont typeface="Arial" panose="020B0604020202020204" pitchFamily="34" charset="0"/>
              <a:buChar char="•"/>
            </a:pPr>
            <a:r>
              <a:rPr lang="en-US" sz="1200" dirty="0"/>
              <a:t>The thematic assessment of social and economic analyses </a:t>
            </a:r>
            <a:r>
              <a:rPr lang="en-US" sz="1200" b="1" dirty="0"/>
              <a:t>covers five types of analyses</a:t>
            </a:r>
            <a:r>
              <a:rPr lang="en-US" sz="1200" dirty="0"/>
              <a:t>: Economic and social analysis of the use of marine waters, Cost of degradation, Assessment of ecosystem services, Drivers indicator assessments, Cost-benefit analysis.</a:t>
            </a:r>
          </a:p>
          <a:p>
            <a:endParaRPr lang="en-US" sz="1200" dirty="0"/>
          </a:p>
          <a:p>
            <a:pPr marL="285750" indent="-285750">
              <a:buFont typeface="Arial" panose="020B0604020202020204" pitchFamily="34" charset="0"/>
              <a:buChar char="•"/>
            </a:pPr>
            <a:r>
              <a:rPr lang="en-US" sz="1200" dirty="0"/>
              <a:t>The value and potential impact of these analyses depend on the availability of data. </a:t>
            </a:r>
            <a:r>
              <a:rPr lang="en-US" sz="1200" dirty="0" err="1"/>
              <a:t>Prioritising</a:t>
            </a:r>
            <a:r>
              <a:rPr lang="en-US" sz="1200" dirty="0"/>
              <a:t> regional coordination of data generation and sharing is a must.  </a:t>
            </a:r>
          </a:p>
          <a:p>
            <a:endParaRPr lang="en-US" sz="1200" dirty="0"/>
          </a:p>
          <a:p>
            <a:pPr marL="285750" indent="-285750">
              <a:buFont typeface="Arial" panose="020B0604020202020204" pitchFamily="34" charset="0"/>
              <a:buChar char="•"/>
            </a:pPr>
            <a:r>
              <a:rPr lang="en-US" sz="1200" dirty="0"/>
              <a:t>It is important to recognize that economic and social factors already have an impact on the management of the Baltic Sea, and their importance is likely to continue growing in the future.</a:t>
            </a:r>
            <a:endParaRPr lang="en-GB" sz="1200" dirty="0"/>
          </a:p>
          <a:p>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25</a:t>
            </a:fld>
            <a:endParaRPr lang="en-GB"/>
          </a:p>
        </p:txBody>
      </p:sp>
    </p:spTree>
    <p:extLst>
      <p:ext uri="{BB962C8B-B14F-4D97-AF65-F5344CB8AC3E}">
        <p14:creationId xmlns:p14="http://schemas.microsoft.com/office/powerpoint/2010/main" val="37654113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just">
              <a:lnSpc>
                <a:spcPct val="107000"/>
              </a:lnSpc>
              <a:buFont typeface="Arial" panose="020B0604020202020204" pitchFamily="34" charset="0"/>
              <a:buChar char="•"/>
            </a:pPr>
            <a:r>
              <a:rPr lang="en-US" sz="1200" dirty="0">
                <a:cs typeface="Calibri" panose="020F0502020204030204" pitchFamily="34" charset="0"/>
              </a:rPr>
              <a:t>This deterioration also impacts ecosystem functions that are of central importance for humans. </a:t>
            </a: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dirty="0">
                <a:cs typeface="Calibri" panose="020F0502020204030204" pitchFamily="34" charset="0"/>
              </a:rPr>
              <a:t>The poor environmental status of the Baltic Sea clearly affects the profitability of fisheries and tourism, and it also impacts a wide range of ecosystem services on which we depend. </a:t>
            </a: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b="1" dirty="0">
                <a:cs typeface="Calibri" panose="020F0502020204030204" pitchFamily="34" charset="0"/>
              </a:rPr>
              <a:t>*Degraded environmental conditions are estimated to cost the region’s population 9 billion € annually in terms of forgone recreational benefits. </a:t>
            </a:r>
          </a:p>
          <a:p>
            <a:pPr marL="742950" lvl="1" indent="-285750" algn="just">
              <a:lnSpc>
                <a:spcPct val="107000"/>
              </a:lnSpc>
              <a:buFont typeface="Arial" panose="020B0604020202020204" pitchFamily="34" charset="0"/>
              <a:buChar char="•"/>
            </a:pPr>
            <a:r>
              <a:rPr lang="en-US" sz="1800" b="0" i="0" u="none" strike="noStrike" baseline="0" dirty="0">
                <a:solidFill>
                  <a:srgbClr val="211D1E"/>
                </a:solidFill>
                <a:latin typeface="Source Sans Pro" panose="020B0503030403020204" pitchFamily="34" charset="0"/>
              </a:rPr>
              <a:t>This estimate is based on individual forgone benefit estimates, ranging from 33€ (Russia) to 206€ (Denmark) per person per year. </a:t>
            </a:r>
          </a:p>
          <a:p>
            <a:pPr marL="285750" indent="-285750" algn="just">
              <a:lnSpc>
                <a:spcPct val="107000"/>
              </a:lnSpc>
              <a:buFont typeface="Arial" panose="020B0604020202020204" pitchFamily="34" charset="0"/>
              <a:buChar char="•"/>
            </a:pPr>
            <a:endParaRPr lang="en-US" sz="1200" b="1" dirty="0">
              <a:cs typeface="Calibri" panose="020F0502020204030204" pitchFamily="34" charset="0"/>
            </a:endParaRPr>
          </a:p>
          <a:p>
            <a:pPr marL="285750" indent="-285750" algn="just">
              <a:lnSpc>
                <a:spcPct val="107000"/>
              </a:lnSpc>
              <a:buFont typeface="Arial" panose="020B0604020202020204" pitchFamily="34" charset="0"/>
              <a:buChar char="•"/>
            </a:pPr>
            <a:r>
              <a:rPr lang="en-US" sz="1800" b="1" i="0" u="none" strike="noStrike" baseline="0" dirty="0">
                <a:solidFill>
                  <a:srgbClr val="211D1E"/>
                </a:solidFill>
                <a:latin typeface="Share" panose="02000506040000020004" pitchFamily="2" charset="0"/>
              </a:rPr>
              <a:t>Figure 5.5. </a:t>
            </a:r>
            <a:r>
              <a:rPr lang="en-US" sz="1800" b="0" i="0" u="none" strike="noStrike" baseline="0" dirty="0">
                <a:solidFill>
                  <a:srgbClr val="211D1E"/>
                </a:solidFill>
                <a:latin typeface="Share" panose="02000506040000020004" pitchFamily="2" charset="0"/>
              </a:rPr>
              <a:t>Illustration of areas with high potential to contribute to ecosystem services in the Baltic Sea. The map is made from 54 different ecosystem component layers based on their respective contribution to specific ecosystem services. For a more detailed description of the data and analyses, see HELCOM (2013d-e) and </a:t>
            </a:r>
            <a:r>
              <a:rPr lang="en-US" sz="1800" b="0" i="0" u="none" strike="noStrike" baseline="0" dirty="0" err="1">
                <a:solidFill>
                  <a:srgbClr val="211D1E"/>
                </a:solidFill>
                <a:latin typeface="Share" panose="02000506040000020004" pitchFamily="2" charset="0"/>
              </a:rPr>
              <a:t>Ruskule</a:t>
            </a:r>
            <a:r>
              <a:rPr lang="en-US" sz="1800" b="0" i="0" u="none" strike="noStrike" baseline="0" dirty="0">
                <a:solidFill>
                  <a:srgbClr val="211D1E"/>
                </a:solidFill>
                <a:latin typeface="Share" panose="02000506040000020004" pitchFamily="2" charset="0"/>
              </a:rPr>
              <a:t> </a:t>
            </a:r>
            <a:r>
              <a:rPr lang="en-US" sz="1800" b="0" i="1" u="none" strike="noStrike" baseline="0" dirty="0">
                <a:solidFill>
                  <a:srgbClr val="211D1E"/>
                </a:solidFill>
                <a:latin typeface="Share" panose="02000506040000020004" pitchFamily="2" charset="0"/>
              </a:rPr>
              <a:t>et al. </a:t>
            </a:r>
            <a:r>
              <a:rPr lang="en-US" sz="1800" b="0" i="0" u="none" strike="noStrike" baseline="0" dirty="0">
                <a:solidFill>
                  <a:srgbClr val="211D1E"/>
                </a:solidFill>
                <a:latin typeface="Share" panose="02000506040000020004" pitchFamily="2" charset="0"/>
              </a:rPr>
              <a:t>(2023). </a:t>
            </a:r>
            <a:endParaRPr lang="en-US" sz="1200" b="1" dirty="0">
              <a:cs typeface="Calibri" panose="020F0502020204030204" pitchFamily="34" charset="0"/>
            </a:endParaRP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dirty="0">
                <a:cs typeface="Calibri" panose="020F0502020204030204" pitchFamily="34" charset="0"/>
              </a:rPr>
              <a:t>Considering the high costs of inaction, achieving a healthy Baltic Sea is also an investment in the sustainable economic and societal development of our region. </a:t>
            </a: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dirty="0">
                <a:cs typeface="Calibri" panose="020F0502020204030204" pitchFamily="34" charset="0"/>
              </a:rPr>
              <a:t>Achieving good environmental status in national marine waters by 2040 has been estimated to be worth 5.6 billion € per year to the people around the Baltic Sea.</a:t>
            </a:r>
          </a:p>
          <a:p>
            <a:pPr marL="285750" indent="-285750" algn="just">
              <a:lnSpc>
                <a:spcPct val="107000"/>
              </a:lnSpc>
              <a:buFont typeface="Arial" panose="020B0604020202020204" pitchFamily="34" charset="0"/>
              <a:buChar char="•"/>
            </a:pPr>
            <a:r>
              <a:rPr lang="en-US" sz="1200" dirty="0">
                <a:cs typeface="Calibri" panose="020F0502020204030204" pitchFamily="34" charset="0"/>
              </a:rPr>
              <a:t>Jannica to add something about the two maps comparison</a:t>
            </a:r>
          </a:p>
          <a:p>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28</a:t>
            </a:fld>
            <a:endParaRPr lang="en-GB"/>
          </a:p>
        </p:txBody>
      </p:sp>
    </p:spTree>
    <p:extLst>
      <p:ext uri="{BB962C8B-B14F-4D97-AF65-F5344CB8AC3E}">
        <p14:creationId xmlns:p14="http://schemas.microsoft.com/office/powerpoint/2010/main" val="20658340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just">
              <a:lnSpc>
                <a:spcPct val="107000"/>
              </a:lnSpc>
              <a:buFont typeface="Arial" panose="020B0604020202020204" pitchFamily="34" charset="0"/>
              <a:buChar char="•"/>
            </a:pPr>
            <a:r>
              <a:rPr lang="en-US" sz="1200" dirty="0">
                <a:cs typeface="Calibri" panose="020F0502020204030204" pitchFamily="34" charset="0"/>
              </a:rPr>
              <a:t>This deterioration also impacts ecosystem functions that are of central importance for humans. </a:t>
            </a: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dirty="0">
                <a:cs typeface="Calibri" panose="020F0502020204030204" pitchFamily="34" charset="0"/>
              </a:rPr>
              <a:t>The poor environmental status of the Baltic Sea clearly affects the profitability of fisheries and tourism, and it also impacts a wide range of ecosystem services on which we depend. </a:t>
            </a: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b="1" dirty="0">
                <a:cs typeface="Calibri" panose="020F0502020204030204" pitchFamily="34" charset="0"/>
              </a:rPr>
              <a:t>Degraded environmental conditions are estimated to cost the region’s population 9 billion € annually in terms of forgone recreational benefits.</a:t>
            </a: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dirty="0">
                <a:cs typeface="Calibri" panose="020F0502020204030204" pitchFamily="34" charset="0"/>
              </a:rPr>
              <a:t>Considering the high costs of inaction, achieving a healthy Baltic Sea is also an investment in the sustainable economic and societal development of our region. </a:t>
            </a: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dirty="0">
                <a:cs typeface="Calibri" panose="020F0502020204030204" pitchFamily="34" charset="0"/>
              </a:rPr>
              <a:t>Achieving good environmental status in national marine waters by 2040 has been estimated to be worth 5.6 billion € per year to the people around the Baltic Sea.</a:t>
            </a:r>
          </a:p>
          <a:p>
            <a:pPr marL="0" indent="0" algn="just">
              <a:lnSpc>
                <a:spcPct val="107000"/>
              </a:lnSpc>
              <a:buFont typeface="Arial" panose="020B0604020202020204" pitchFamily="34" charset="0"/>
              <a:buNone/>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b="1" dirty="0">
                <a:cs typeface="Calibri" panose="020F0502020204030204" pitchFamily="34" charset="0"/>
              </a:rPr>
              <a:t>Jannica to add something about the two maps</a:t>
            </a:r>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29</a:t>
            </a:fld>
            <a:endParaRPr lang="en-GB"/>
          </a:p>
        </p:txBody>
      </p:sp>
    </p:spTree>
    <p:extLst>
      <p:ext uri="{BB962C8B-B14F-4D97-AF65-F5344CB8AC3E}">
        <p14:creationId xmlns:p14="http://schemas.microsoft.com/office/powerpoint/2010/main" val="14816523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just">
              <a:lnSpc>
                <a:spcPct val="107000"/>
              </a:lnSpc>
              <a:buFont typeface="Arial" panose="020B0604020202020204" pitchFamily="34" charset="0"/>
              <a:buChar char="•"/>
            </a:pPr>
            <a:r>
              <a:rPr lang="en-US" sz="1200" dirty="0">
                <a:cs typeface="Calibri" panose="020F0502020204030204" pitchFamily="34" charset="0"/>
              </a:rPr>
              <a:t>This deterioration also impacts ecosystem functions that are of central importance for humans. </a:t>
            </a: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dirty="0">
                <a:cs typeface="Calibri" panose="020F0502020204030204" pitchFamily="34" charset="0"/>
              </a:rPr>
              <a:t>The poor environmental status of the Baltic Sea clearly affects the profitability of fisheries and tourism, and it also impacts a wide range of ecosystem services on which we depend. </a:t>
            </a: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b="1" dirty="0">
                <a:cs typeface="Calibri" panose="020F0502020204030204" pitchFamily="34" charset="0"/>
              </a:rPr>
              <a:t>Degraded environmental conditions are estimated to cost the region’s population 9 billion € annually in terms of forgone recreational benefits.</a:t>
            </a: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dirty="0">
                <a:cs typeface="Calibri" panose="020F0502020204030204" pitchFamily="34" charset="0"/>
              </a:rPr>
              <a:t>Considering the high costs of inaction, achieving a healthy Baltic Sea is also an investment in the sustainable economic and societal development of our region. </a:t>
            </a: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dirty="0">
                <a:cs typeface="Calibri" panose="020F0502020204030204" pitchFamily="34" charset="0"/>
              </a:rPr>
              <a:t>Achieving good environmental status in national marine waters by 2040 has been estimated to be worth 5.6 billion € per year to the people around the Baltic Sea.</a:t>
            </a:r>
          </a:p>
          <a:p>
            <a:pPr marL="0" indent="0" algn="just">
              <a:lnSpc>
                <a:spcPct val="107000"/>
              </a:lnSpc>
              <a:buFont typeface="Arial" panose="020B0604020202020204" pitchFamily="34" charset="0"/>
              <a:buNone/>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b="1" dirty="0">
                <a:cs typeface="Calibri" panose="020F0502020204030204" pitchFamily="34" charset="0"/>
              </a:rPr>
              <a:t>Jannica to add something about the two maps</a:t>
            </a:r>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30</a:t>
            </a:fld>
            <a:endParaRPr lang="en-GB"/>
          </a:p>
        </p:txBody>
      </p:sp>
    </p:spTree>
    <p:extLst>
      <p:ext uri="{BB962C8B-B14F-4D97-AF65-F5344CB8AC3E}">
        <p14:creationId xmlns:p14="http://schemas.microsoft.com/office/powerpoint/2010/main" val="41145895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just">
              <a:lnSpc>
                <a:spcPct val="107000"/>
              </a:lnSpc>
              <a:buFont typeface="Arial" panose="020B0604020202020204" pitchFamily="34" charset="0"/>
              <a:buChar char="•"/>
            </a:pPr>
            <a:r>
              <a:rPr lang="en-US" sz="1200" dirty="0">
                <a:cs typeface="Calibri" panose="020F0502020204030204" pitchFamily="34" charset="0"/>
              </a:rPr>
              <a:t>Measures to reduce pressures on the Baltic marine environment are working, when they are implemented. </a:t>
            </a:r>
          </a:p>
          <a:p>
            <a:pPr algn="just">
              <a:lnSpc>
                <a:spcPct val="107000"/>
              </a:lnSpc>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dirty="0">
                <a:cs typeface="Calibri" panose="020F0502020204030204" pitchFamily="34" charset="0"/>
              </a:rPr>
              <a:t>As a result of regional agreements, inputs of nutrients have reached sustainable levels in some parts of the Baltic Sea, and so have levels of some hazardous substances that were previously problematic. </a:t>
            </a: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dirty="0">
                <a:cs typeface="Calibri" panose="020F0502020204030204" pitchFamily="34" charset="0"/>
              </a:rPr>
              <a:t>Actions for biodiversity conservation have also increased, and the Baltic Sea region is on track to reach the global target of 30% protected area by the year 2030. Such coordinated measures are essential to enable the recovery of the Baltic ecosystem over time. These are fundamental steps and necessary actions, and it is imperative that we build on them further. </a:t>
            </a:r>
          </a:p>
          <a:p>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31</a:t>
            </a:fld>
            <a:endParaRPr lang="en-GB"/>
          </a:p>
        </p:txBody>
      </p:sp>
    </p:spTree>
    <p:extLst>
      <p:ext uri="{BB962C8B-B14F-4D97-AF65-F5344CB8AC3E}">
        <p14:creationId xmlns:p14="http://schemas.microsoft.com/office/powerpoint/2010/main" val="25459723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dirty="0">
                <a:cs typeface="Calibri" panose="020F0502020204030204" pitchFamily="34" charset="0"/>
              </a:rPr>
              <a:t>National work in HELCOM countries is at the core of implementing the Baltic Sea Action Plan and improving the health of the Baltic Sea. </a:t>
            </a: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dirty="0">
                <a:cs typeface="Calibri" panose="020F0502020204030204" pitchFamily="34" charset="0"/>
              </a:rPr>
              <a:t>Achieving a healthy Baltic Sea ecosystem requires measures both to limit the extent and intensity of current human-induced pressures and to protect and restore species and habitats.</a:t>
            </a: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dirty="0">
                <a:cs typeface="Calibri" panose="020F0502020204030204" pitchFamily="34" charset="0"/>
              </a:rPr>
              <a:t>An urgent need is to equip our shared Baltic Sea ecosystem with the capacity to withstand the future effects of climate change.</a:t>
            </a:r>
          </a:p>
          <a:p>
            <a:pPr marL="285750" indent="-285750" algn="just">
              <a:lnSpc>
                <a:spcPct val="107000"/>
              </a:lnSpc>
              <a:buFont typeface="Arial" panose="020B0604020202020204" pitchFamily="34" charset="0"/>
              <a:buChar char="•"/>
            </a:pPr>
            <a:endParaRPr lang="en-US" sz="1200" dirty="0">
              <a:cs typeface="Calibri" panose="020F0502020204030204" pitchFamily="34" charset="0"/>
            </a:endParaRPr>
          </a:p>
          <a:p>
            <a:pPr marL="285750" indent="-285750" algn="just">
              <a:lnSpc>
                <a:spcPct val="107000"/>
              </a:lnSpc>
              <a:buFont typeface="Arial" panose="020B0604020202020204" pitchFamily="34" charset="0"/>
              <a:buChar char="•"/>
            </a:pPr>
            <a:r>
              <a:rPr lang="en-US" sz="1200" dirty="0">
                <a:cs typeface="Calibri" panose="020F0502020204030204" pitchFamily="34" charset="0"/>
              </a:rPr>
              <a:t>A central task for HELCOM is to incorporate current knowledge developments in an ecosystem-based management framework that supports, and is supported by, national, regional and global actions that enable a sustainable future for the Baltic Sea region. </a:t>
            </a:r>
          </a:p>
          <a:p>
            <a:endParaRPr lang="en-GB" dirty="0"/>
          </a:p>
        </p:txBody>
      </p:sp>
      <p:sp>
        <p:nvSpPr>
          <p:cNvPr id="4" name="Slide Number Placeholder 3"/>
          <p:cNvSpPr>
            <a:spLocks noGrp="1"/>
          </p:cNvSpPr>
          <p:nvPr>
            <p:ph type="sldNum" sz="quarter" idx="5"/>
          </p:nvPr>
        </p:nvSpPr>
        <p:spPr/>
        <p:txBody>
          <a:bodyPr/>
          <a:lstStyle/>
          <a:p>
            <a:fld id="{BD67B05F-8BA0-48F2-9B32-88B118828AED}" type="slidenum">
              <a:rPr lang="en-GB" smtClean="0"/>
              <a:t>32</a:t>
            </a:fld>
            <a:endParaRPr lang="en-GB"/>
          </a:p>
        </p:txBody>
      </p:sp>
    </p:spTree>
    <p:extLst>
      <p:ext uri="{BB962C8B-B14F-4D97-AF65-F5344CB8AC3E}">
        <p14:creationId xmlns:p14="http://schemas.microsoft.com/office/powerpoint/2010/main" val="23025513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A02F4-623D-4CB4-4886-6820ED725256}"/>
              </a:ext>
            </a:extLst>
          </p:cNvPr>
          <p:cNvSpPr>
            <a:spLocks noGrp="1"/>
          </p:cNvSpPr>
          <p:nvPr>
            <p:ph type="ctrTitle"/>
          </p:nvPr>
        </p:nvSpPr>
        <p:spPr>
          <a:xfrm>
            <a:off x="1524000" y="3103838"/>
            <a:ext cx="9399373" cy="2387600"/>
          </a:xfrm>
        </p:spPr>
        <p:txBody>
          <a:bodyPr anchor="b"/>
          <a:lstStyle>
            <a:lvl1pPr algn="ctr">
              <a:defRPr sz="60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ECF89CBF-23A4-F2C5-A4C1-0B14CBB305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pic>
        <p:nvPicPr>
          <p:cNvPr id="8" name="Picture 7" descr="A group of blue and green letters&#10;&#10;Description automatically generated">
            <a:extLst>
              <a:ext uri="{FF2B5EF4-FFF2-40B4-BE49-F238E27FC236}">
                <a16:creationId xmlns:a16="http://schemas.microsoft.com/office/drawing/2014/main" id="{E4A858F3-CFF9-6B05-0A9F-7A611CB34D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18469" y="349359"/>
            <a:ext cx="1609808" cy="390545"/>
          </a:xfrm>
          <a:prstGeom prst="rect">
            <a:avLst/>
          </a:prstGeom>
        </p:spPr>
      </p:pic>
      <p:pic>
        <p:nvPicPr>
          <p:cNvPr id="13" name="Picture 12" descr="A blue and white wavy lines&#10;&#10;Description automatically generated">
            <a:extLst>
              <a:ext uri="{FF2B5EF4-FFF2-40B4-BE49-F238E27FC236}">
                <a16:creationId xmlns:a16="http://schemas.microsoft.com/office/drawing/2014/main" id="{4F4D5539-CF1F-B089-9267-23048A8B042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8876" b="521"/>
          <a:stretch/>
        </p:blipFill>
        <p:spPr>
          <a:xfrm>
            <a:off x="0" y="10882"/>
            <a:ext cx="12192000" cy="4049489"/>
          </a:xfrm>
          <a:prstGeom prst="rect">
            <a:avLst/>
          </a:prstGeom>
        </p:spPr>
      </p:pic>
      <p:pic>
        <p:nvPicPr>
          <p:cNvPr id="14" name="Picture 13" descr="A group of blue and green letters&#10;&#10;Description automatically generated">
            <a:extLst>
              <a:ext uri="{FF2B5EF4-FFF2-40B4-BE49-F238E27FC236}">
                <a16:creationId xmlns:a16="http://schemas.microsoft.com/office/drawing/2014/main" id="{3EA66DA4-B1BC-14B6-B688-5ED90B44A7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339" y="6313368"/>
            <a:ext cx="1609808" cy="390545"/>
          </a:xfrm>
          <a:prstGeom prst="rect">
            <a:avLst/>
          </a:prstGeom>
        </p:spPr>
      </p:pic>
      <p:pic>
        <p:nvPicPr>
          <p:cNvPr id="15" name="Picture 14" descr="A blue map with text&#10;&#10;Description automatically generated">
            <a:extLst>
              <a:ext uri="{FF2B5EF4-FFF2-40B4-BE49-F238E27FC236}">
                <a16:creationId xmlns:a16="http://schemas.microsoft.com/office/drawing/2014/main" id="{71EA6A2E-CADD-A544-014D-9CEAEEDBBF2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17500" y="5908566"/>
            <a:ext cx="795346" cy="795346"/>
          </a:xfrm>
          <a:prstGeom prst="rect">
            <a:avLst/>
          </a:prstGeom>
        </p:spPr>
      </p:pic>
      <p:pic>
        <p:nvPicPr>
          <p:cNvPr id="4" name="Picture 3" descr="A blue flag with yellow stars&#10;&#10;Description automatically generated">
            <a:extLst>
              <a:ext uri="{FF2B5EF4-FFF2-40B4-BE49-F238E27FC236}">
                <a16:creationId xmlns:a16="http://schemas.microsoft.com/office/drawing/2014/main" id="{081B5926-177E-7189-2CA0-79234D8B13C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357682" y="5952800"/>
            <a:ext cx="977992" cy="706878"/>
          </a:xfrm>
          <a:prstGeom prst="rect">
            <a:avLst/>
          </a:prstGeom>
        </p:spPr>
      </p:pic>
    </p:spTree>
    <p:extLst>
      <p:ext uri="{BB962C8B-B14F-4D97-AF65-F5344CB8AC3E}">
        <p14:creationId xmlns:p14="http://schemas.microsoft.com/office/powerpoint/2010/main" val="98748711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Ref idx="1002">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8E3F9-0166-1B28-2951-2EB4682E483D}"/>
              </a:ext>
            </a:extLst>
          </p:cNvPr>
          <p:cNvSpPr>
            <a:spLocks noGrp="1"/>
          </p:cNvSpPr>
          <p:nvPr>
            <p:ph type="title"/>
          </p:nvPr>
        </p:nvSpPr>
        <p:spPr/>
        <p:txBody>
          <a:bodyPr/>
          <a:lstStyle/>
          <a:p>
            <a:r>
              <a:rPr lang="en-US"/>
              <a:t>Click to edit Master title style</a:t>
            </a:r>
            <a:endParaRPr lang="en-GB"/>
          </a:p>
        </p:txBody>
      </p:sp>
      <p:pic>
        <p:nvPicPr>
          <p:cNvPr id="4" name="Picture 3" descr="A group of blue and green letters&#10;&#10;Description automatically generated">
            <a:extLst>
              <a:ext uri="{FF2B5EF4-FFF2-40B4-BE49-F238E27FC236}">
                <a16:creationId xmlns:a16="http://schemas.microsoft.com/office/drawing/2014/main" id="{72EBD45E-9592-DE73-7A67-EEE6A535D4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87639" y="6297602"/>
            <a:ext cx="1609808" cy="390545"/>
          </a:xfrm>
          <a:prstGeom prst="rect">
            <a:avLst/>
          </a:prstGeom>
        </p:spPr>
      </p:pic>
      <p:pic>
        <p:nvPicPr>
          <p:cNvPr id="6" name="Picture 5" descr="A blue map with text&#10;&#10;Description automatically generated">
            <a:extLst>
              <a:ext uri="{FF2B5EF4-FFF2-40B4-BE49-F238E27FC236}">
                <a16:creationId xmlns:a16="http://schemas.microsoft.com/office/drawing/2014/main" id="{E9C3314A-D06C-1590-45F4-A73C9F573B5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4800" y="5892800"/>
            <a:ext cx="795346" cy="795346"/>
          </a:xfrm>
          <a:prstGeom prst="rect">
            <a:avLst/>
          </a:prstGeom>
        </p:spPr>
      </p:pic>
    </p:spTree>
    <p:extLst>
      <p:ext uri="{BB962C8B-B14F-4D97-AF65-F5344CB8AC3E}">
        <p14:creationId xmlns:p14="http://schemas.microsoft.com/office/powerpoint/2010/main" val="54699715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Ref idx="1002">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8E3F9-0166-1B28-2951-2EB4682E483D}"/>
              </a:ext>
            </a:extLst>
          </p:cNvPr>
          <p:cNvSpPr>
            <a:spLocks noGrp="1"/>
          </p:cNvSpPr>
          <p:nvPr>
            <p:ph type="title"/>
          </p:nvPr>
        </p:nvSpPr>
        <p:spPr>
          <a:xfrm>
            <a:off x="838200" y="148815"/>
            <a:ext cx="10515600" cy="1325563"/>
          </a:xfrm>
        </p:spPr>
        <p:txBody>
          <a:bodyPr/>
          <a:lstStyle/>
          <a:p>
            <a:r>
              <a:rPr lang="en-US" dirty="0"/>
              <a:t>Click to edit Master title style</a:t>
            </a:r>
            <a:endParaRPr lang="en-GB" dirty="0"/>
          </a:p>
        </p:txBody>
      </p:sp>
      <p:pic>
        <p:nvPicPr>
          <p:cNvPr id="7" name="Picture 6" descr="A group of blue and green letters&#10;&#10;Description automatically generated">
            <a:extLst>
              <a:ext uri="{FF2B5EF4-FFF2-40B4-BE49-F238E27FC236}">
                <a16:creationId xmlns:a16="http://schemas.microsoft.com/office/drawing/2014/main" id="{990396FA-BAEE-0C00-4A5D-F7653F46FD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339" y="6313368"/>
            <a:ext cx="1609808" cy="390545"/>
          </a:xfrm>
          <a:prstGeom prst="rect">
            <a:avLst/>
          </a:prstGeom>
        </p:spPr>
      </p:pic>
      <p:pic>
        <p:nvPicPr>
          <p:cNvPr id="8" name="Picture 7" descr="A blue map with text&#10;&#10;Description automatically generated">
            <a:extLst>
              <a:ext uri="{FF2B5EF4-FFF2-40B4-BE49-F238E27FC236}">
                <a16:creationId xmlns:a16="http://schemas.microsoft.com/office/drawing/2014/main" id="{E9DFA0D3-D1DE-0B0A-0767-615929BACA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7500" y="5908566"/>
            <a:ext cx="795346" cy="795346"/>
          </a:xfrm>
          <a:prstGeom prst="rect">
            <a:avLst/>
          </a:prstGeom>
        </p:spPr>
      </p:pic>
    </p:spTree>
    <p:extLst>
      <p:ext uri="{BB962C8B-B14F-4D97-AF65-F5344CB8AC3E}">
        <p14:creationId xmlns:p14="http://schemas.microsoft.com/office/powerpoint/2010/main" val="190256455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BB68B-8C9F-23B9-AE92-3BA4375FF53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0F0546-4F9A-1F35-8B24-D8D8F493ED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BB6CC40-B95B-D021-82E2-4677A54497DC}"/>
              </a:ext>
            </a:extLst>
          </p:cNvPr>
          <p:cNvSpPr>
            <a:spLocks noGrp="1"/>
          </p:cNvSpPr>
          <p:nvPr>
            <p:ph type="dt" sz="half" idx="10"/>
          </p:nvPr>
        </p:nvSpPr>
        <p:spPr>
          <a:xfrm>
            <a:off x="838200" y="6356350"/>
            <a:ext cx="2743200" cy="365125"/>
          </a:xfrm>
          <a:prstGeom prst="rect">
            <a:avLst/>
          </a:prstGeom>
        </p:spPr>
        <p:txBody>
          <a:bodyPr/>
          <a:lstStyle/>
          <a:p>
            <a:fld id="{A48B5B10-6DDC-4A9F-9863-3B58D3D9C111}" type="datetimeFigureOut">
              <a:rPr lang="en-GB" smtClean="0"/>
              <a:t>11/10/2024</a:t>
            </a:fld>
            <a:endParaRPr lang="en-GB" dirty="0"/>
          </a:p>
        </p:txBody>
      </p:sp>
      <p:sp>
        <p:nvSpPr>
          <p:cNvPr id="5" name="Footer Placeholder 4">
            <a:extLst>
              <a:ext uri="{FF2B5EF4-FFF2-40B4-BE49-F238E27FC236}">
                <a16:creationId xmlns:a16="http://schemas.microsoft.com/office/drawing/2014/main" id="{929108D8-B61C-BFAC-B7C9-4A55733A0344}"/>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31DFC95D-6B1C-DF5E-3226-9BB239C8D5D2}"/>
              </a:ext>
            </a:extLst>
          </p:cNvPr>
          <p:cNvSpPr>
            <a:spLocks noGrp="1"/>
          </p:cNvSpPr>
          <p:nvPr>
            <p:ph type="sldNum" sz="quarter" idx="12"/>
          </p:nvPr>
        </p:nvSpPr>
        <p:spPr>
          <a:xfrm>
            <a:off x="8610600" y="6356350"/>
            <a:ext cx="2743200" cy="365125"/>
          </a:xfrm>
          <a:prstGeom prst="rect">
            <a:avLst/>
          </a:prstGeom>
        </p:spPr>
        <p:txBody>
          <a:bodyPr/>
          <a:lstStyle/>
          <a:p>
            <a:fld id="{E2B9DF33-C9F9-49DE-B539-7F6842802165}" type="slidenum">
              <a:rPr lang="en-GB" smtClean="0"/>
              <a:t>‹#›</a:t>
            </a:fld>
            <a:endParaRPr lang="en-GB" dirty="0"/>
          </a:p>
        </p:txBody>
      </p:sp>
    </p:spTree>
    <p:extLst>
      <p:ext uri="{BB962C8B-B14F-4D97-AF65-F5344CB8AC3E}">
        <p14:creationId xmlns:p14="http://schemas.microsoft.com/office/powerpoint/2010/main" val="2546277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48FBC-9624-FA67-8888-94F043831C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555104D-9FD0-5307-E27A-F75FB0B52A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372465-CFA4-E8AE-160B-756DBF922D11}"/>
              </a:ext>
            </a:extLst>
          </p:cNvPr>
          <p:cNvSpPr>
            <a:spLocks noGrp="1"/>
          </p:cNvSpPr>
          <p:nvPr>
            <p:ph type="dt" sz="half" idx="10"/>
          </p:nvPr>
        </p:nvSpPr>
        <p:spPr>
          <a:xfrm>
            <a:off x="838200" y="6356350"/>
            <a:ext cx="2743200" cy="365125"/>
          </a:xfrm>
          <a:prstGeom prst="rect">
            <a:avLst/>
          </a:prstGeom>
        </p:spPr>
        <p:txBody>
          <a:bodyPr/>
          <a:lstStyle/>
          <a:p>
            <a:fld id="{A48B5B10-6DDC-4A9F-9863-3B58D3D9C111}" type="datetimeFigureOut">
              <a:rPr lang="en-GB" smtClean="0"/>
              <a:t>11/10/2024</a:t>
            </a:fld>
            <a:endParaRPr lang="en-GB" dirty="0"/>
          </a:p>
        </p:txBody>
      </p:sp>
      <p:sp>
        <p:nvSpPr>
          <p:cNvPr id="5" name="Footer Placeholder 4">
            <a:extLst>
              <a:ext uri="{FF2B5EF4-FFF2-40B4-BE49-F238E27FC236}">
                <a16:creationId xmlns:a16="http://schemas.microsoft.com/office/drawing/2014/main" id="{DC72F7B6-5061-55E0-6ECB-7B10B2557F44}"/>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860C1DC3-A1E8-0CDF-D4EA-D438BCD64C0B}"/>
              </a:ext>
            </a:extLst>
          </p:cNvPr>
          <p:cNvSpPr>
            <a:spLocks noGrp="1"/>
          </p:cNvSpPr>
          <p:nvPr>
            <p:ph type="sldNum" sz="quarter" idx="12"/>
          </p:nvPr>
        </p:nvSpPr>
        <p:spPr>
          <a:xfrm>
            <a:off x="8610600" y="6356350"/>
            <a:ext cx="2743200" cy="365125"/>
          </a:xfrm>
          <a:prstGeom prst="rect">
            <a:avLst/>
          </a:prstGeom>
        </p:spPr>
        <p:txBody>
          <a:bodyPr/>
          <a:lstStyle/>
          <a:p>
            <a:fld id="{E2B9DF33-C9F9-49DE-B539-7F6842802165}" type="slidenum">
              <a:rPr lang="en-GB" smtClean="0"/>
              <a:t>‹#›</a:t>
            </a:fld>
            <a:endParaRPr lang="en-GB" dirty="0"/>
          </a:p>
        </p:txBody>
      </p:sp>
    </p:spTree>
    <p:extLst>
      <p:ext uri="{BB962C8B-B14F-4D97-AF65-F5344CB8AC3E}">
        <p14:creationId xmlns:p14="http://schemas.microsoft.com/office/powerpoint/2010/main" val="3440833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35E08-AD56-03E9-7CE7-AF8172A157C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8A82FCD-CE34-2D5F-AD1E-3E95E6F101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CBB181D-BD5B-29B0-127C-122D77A1CB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4DC5BF4-6013-8B40-42AE-1399B3198250}"/>
              </a:ext>
            </a:extLst>
          </p:cNvPr>
          <p:cNvSpPr>
            <a:spLocks noGrp="1"/>
          </p:cNvSpPr>
          <p:nvPr>
            <p:ph type="dt" sz="half" idx="10"/>
          </p:nvPr>
        </p:nvSpPr>
        <p:spPr>
          <a:xfrm>
            <a:off x="838200" y="6356350"/>
            <a:ext cx="2743200" cy="365125"/>
          </a:xfrm>
          <a:prstGeom prst="rect">
            <a:avLst/>
          </a:prstGeom>
        </p:spPr>
        <p:txBody>
          <a:bodyPr/>
          <a:lstStyle/>
          <a:p>
            <a:fld id="{A48B5B10-6DDC-4A9F-9863-3B58D3D9C111}" type="datetimeFigureOut">
              <a:rPr lang="en-GB" smtClean="0"/>
              <a:t>11/10/2024</a:t>
            </a:fld>
            <a:endParaRPr lang="en-GB" dirty="0"/>
          </a:p>
        </p:txBody>
      </p:sp>
      <p:sp>
        <p:nvSpPr>
          <p:cNvPr id="6" name="Footer Placeholder 5">
            <a:extLst>
              <a:ext uri="{FF2B5EF4-FFF2-40B4-BE49-F238E27FC236}">
                <a16:creationId xmlns:a16="http://schemas.microsoft.com/office/drawing/2014/main" id="{A93FAFE4-558B-31D5-4121-2B2CE0DDB9CD}"/>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a:extLst>
              <a:ext uri="{FF2B5EF4-FFF2-40B4-BE49-F238E27FC236}">
                <a16:creationId xmlns:a16="http://schemas.microsoft.com/office/drawing/2014/main" id="{7532CE23-B8B1-3966-9229-362E783313E4}"/>
              </a:ext>
            </a:extLst>
          </p:cNvPr>
          <p:cNvSpPr>
            <a:spLocks noGrp="1"/>
          </p:cNvSpPr>
          <p:nvPr>
            <p:ph type="sldNum" sz="quarter" idx="12"/>
          </p:nvPr>
        </p:nvSpPr>
        <p:spPr>
          <a:xfrm>
            <a:off x="8610600" y="6356350"/>
            <a:ext cx="2743200" cy="365125"/>
          </a:xfrm>
          <a:prstGeom prst="rect">
            <a:avLst/>
          </a:prstGeom>
        </p:spPr>
        <p:txBody>
          <a:bodyPr/>
          <a:lstStyle/>
          <a:p>
            <a:fld id="{E2B9DF33-C9F9-49DE-B539-7F6842802165}" type="slidenum">
              <a:rPr lang="en-GB" smtClean="0"/>
              <a:t>‹#›</a:t>
            </a:fld>
            <a:endParaRPr lang="en-GB" dirty="0"/>
          </a:p>
        </p:txBody>
      </p:sp>
    </p:spTree>
    <p:extLst>
      <p:ext uri="{BB962C8B-B14F-4D97-AF65-F5344CB8AC3E}">
        <p14:creationId xmlns:p14="http://schemas.microsoft.com/office/powerpoint/2010/main" val="235916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73478-DB7B-FE67-11DB-6FDA5D8D743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DB98BC4-41B8-834F-F522-3FA932DB26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D8DA55-EFF3-5D02-54A0-9D23200AE2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4403AD3-3A0B-6B91-33FD-0B5CA3EE25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7D963A-1E01-650C-D3FA-A4B17B66B9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2CDC26C-8596-F96B-2AFA-B951A8F457F7}"/>
              </a:ext>
            </a:extLst>
          </p:cNvPr>
          <p:cNvSpPr>
            <a:spLocks noGrp="1"/>
          </p:cNvSpPr>
          <p:nvPr>
            <p:ph type="dt" sz="half" idx="10"/>
          </p:nvPr>
        </p:nvSpPr>
        <p:spPr>
          <a:xfrm>
            <a:off x="838200" y="6356350"/>
            <a:ext cx="2743200" cy="365125"/>
          </a:xfrm>
          <a:prstGeom prst="rect">
            <a:avLst/>
          </a:prstGeom>
        </p:spPr>
        <p:txBody>
          <a:bodyPr/>
          <a:lstStyle/>
          <a:p>
            <a:fld id="{A48B5B10-6DDC-4A9F-9863-3B58D3D9C111}" type="datetimeFigureOut">
              <a:rPr lang="en-GB" smtClean="0"/>
              <a:t>11/10/2024</a:t>
            </a:fld>
            <a:endParaRPr lang="en-GB" dirty="0"/>
          </a:p>
        </p:txBody>
      </p:sp>
      <p:sp>
        <p:nvSpPr>
          <p:cNvPr id="8" name="Footer Placeholder 7">
            <a:extLst>
              <a:ext uri="{FF2B5EF4-FFF2-40B4-BE49-F238E27FC236}">
                <a16:creationId xmlns:a16="http://schemas.microsoft.com/office/drawing/2014/main" id="{35BBC383-1EF9-351B-7274-E6320D452F90}"/>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9" name="Slide Number Placeholder 8">
            <a:extLst>
              <a:ext uri="{FF2B5EF4-FFF2-40B4-BE49-F238E27FC236}">
                <a16:creationId xmlns:a16="http://schemas.microsoft.com/office/drawing/2014/main" id="{055E445E-A291-7116-A7D1-DA42E8E1D9D8}"/>
              </a:ext>
            </a:extLst>
          </p:cNvPr>
          <p:cNvSpPr>
            <a:spLocks noGrp="1"/>
          </p:cNvSpPr>
          <p:nvPr>
            <p:ph type="sldNum" sz="quarter" idx="12"/>
          </p:nvPr>
        </p:nvSpPr>
        <p:spPr>
          <a:xfrm>
            <a:off x="8610600" y="6356350"/>
            <a:ext cx="2743200" cy="365125"/>
          </a:xfrm>
          <a:prstGeom prst="rect">
            <a:avLst/>
          </a:prstGeom>
        </p:spPr>
        <p:txBody>
          <a:bodyPr/>
          <a:lstStyle/>
          <a:p>
            <a:fld id="{E2B9DF33-C9F9-49DE-B539-7F6842802165}" type="slidenum">
              <a:rPr lang="en-GB" smtClean="0"/>
              <a:t>‹#›</a:t>
            </a:fld>
            <a:endParaRPr lang="en-GB" dirty="0"/>
          </a:p>
        </p:txBody>
      </p:sp>
    </p:spTree>
    <p:extLst>
      <p:ext uri="{BB962C8B-B14F-4D97-AF65-F5344CB8AC3E}">
        <p14:creationId xmlns:p14="http://schemas.microsoft.com/office/powerpoint/2010/main" val="3409686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FB724-7124-4299-C316-5C69518F7F9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7034095-8F10-B6DF-0833-E4CFC45D7628}"/>
              </a:ext>
            </a:extLst>
          </p:cNvPr>
          <p:cNvSpPr>
            <a:spLocks noGrp="1"/>
          </p:cNvSpPr>
          <p:nvPr>
            <p:ph type="dt" sz="half" idx="10"/>
          </p:nvPr>
        </p:nvSpPr>
        <p:spPr>
          <a:xfrm>
            <a:off x="838200" y="6356350"/>
            <a:ext cx="2743200" cy="365125"/>
          </a:xfrm>
          <a:prstGeom prst="rect">
            <a:avLst/>
          </a:prstGeom>
        </p:spPr>
        <p:txBody>
          <a:bodyPr/>
          <a:lstStyle/>
          <a:p>
            <a:fld id="{A48B5B10-6DDC-4A9F-9863-3B58D3D9C111}" type="datetimeFigureOut">
              <a:rPr lang="en-GB" smtClean="0"/>
              <a:t>11/10/2024</a:t>
            </a:fld>
            <a:endParaRPr lang="en-GB" dirty="0"/>
          </a:p>
        </p:txBody>
      </p:sp>
      <p:sp>
        <p:nvSpPr>
          <p:cNvPr id="4" name="Footer Placeholder 3">
            <a:extLst>
              <a:ext uri="{FF2B5EF4-FFF2-40B4-BE49-F238E27FC236}">
                <a16:creationId xmlns:a16="http://schemas.microsoft.com/office/drawing/2014/main" id="{72033A6A-92BC-04C8-FA57-B33C0CCD95FD}"/>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EF80F9B3-2261-46FC-CC59-511577673C69}"/>
              </a:ext>
            </a:extLst>
          </p:cNvPr>
          <p:cNvSpPr>
            <a:spLocks noGrp="1"/>
          </p:cNvSpPr>
          <p:nvPr>
            <p:ph type="sldNum" sz="quarter" idx="12"/>
          </p:nvPr>
        </p:nvSpPr>
        <p:spPr>
          <a:xfrm>
            <a:off x="8610600" y="6356350"/>
            <a:ext cx="2743200" cy="365125"/>
          </a:xfrm>
          <a:prstGeom prst="rect">
            <a:avLst/>
          </a:prstGeom>
        </p:spPr>
        <p:txBody>
          <a:bodyPr/>
          <a:lstStyle/>
          <a:p>
            <a:fld id="{E2B9DF33-C9F9-49DE-B539-7F6842802165}" type="slidenum">
              <a:rPr lang="en-GB" smtClean="0"/>
              <a:t>‹#›</a:t>
            </a:fld>
            <a:endParaRPr lang="en-GB" dirty="0"/>
          </a:p>
        </p:txBody>
      </p:sp>
    </p:spTree>
    <p:extLst>
      <p:ext uri="{BB962C8B-B14F-4D97-AF65-F5344CB8AC3E}">
        <p14:creationId xmlns:p14="http://schemas.microsoft.com/office/powerpoint/2010/main" val="381365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AF9C55-C750-F91E-46CA-C26A492F1614}"/>
              </a:ext>
            </a:extLst>
          </p:cNvPr>
          <p:cNvSpPr>
            <a:spLocks noGrp="1"/>
          </p:cNvSpPr>
          <p:nvPr>
            <p:ph type="dt" sz="half" idx="10"/>
          </p:nvPr>
        </p:nvSpPr>
        <p:spPr>
          <a:xfrm>
            <a:off x="838200" y="6356350"/>
            <a:ext cx="2743200" cy="365125"/>
          </a:xfrm>
          <a:prstGeom prst="rect">
            <a:avLst/>
          </a:prstGeom>
        </p:spPr>
        <p:txBody>
          <a:bodyPr/>
          <a:lstStyle/>
          <a:p>
            <a:fld id="{A48B5B10-6DDC-4A9F-9863-3B58D3D9C111}" type="datetimeFigureOut">
              <a:rPr lang="en-GB" smtClean="0"/>
              <a:t>11/10/2024</a:t>
            </a:fld>
            <a:endParaRPr lang="en-GB" dirty="0"/>
          </a:p>
        </p:txBody>
      </p:sp>
      <p:sp>
        <p:nvSpPr>
          <p:cNvPr id="3" name="Footer Placeholder 2">
            <a:extLst>
              <a:ext uri="{FF2B5EF4-FFF2-40B4-BE49-F238E27FC236}">
                <a16:creationId xmlns:a16="http://schemas.microsoft.com/office/drawing/2014/main" id="{E96BC3C0-8E91-D1BE-7D45-8135ED17FE6A}"/>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4" name="Slide Number Placeholder 3">
            <a:extLst>
              <a:ext uri="{FF2B5EF4-FFF2-40B4-BE49-F238E27FC236}">
                <a16:creationId xmlns:a16="http://schemas.microsoft.com/office/drawing/2014/main" id="{F8146C79-EC03-B33D-3A57-833DE39EDCD0}"/>
              </a:ext>
            </a:extLst>
          </p:cNvPr>
          <p:cNvSpPr>
            <a:spLocks noGrp="1"/>
          </p:cNvSpPr>
          <p:nvPr>
            <p:ph type="sldNum" sz="quarter" idx="12"/>
          </p:nvPr>
        </p:nvSpPr>
        <p:spPr>
          <a:xfrm>
            <a:off x="8610600" y="6356350"/>
            <a:ext cx="2743200" cy="365125"/>
          </a:xfrm>
          <a:prstGeom prst="rect">
            <a:avLst/>
          </a:prstGeom>
        </p:spPr>
        <p:txBody>
          <a:bodyPr/>
          <a:lstStyle/>
          <a:p>
            <a:fld id="{E2B9DF33-C9F9-49DE-B539-7F6842802165}" type="slidenum">
              <a:rPr lang="en-GB" smtClean="0"/>
              <a:t>‹#›</a:t>
            </a:fld>
            <a:endParaRPr lang="en-GB" dirty="0"/>
          </a:p>
        </p:txBody>
      </p:sp>
    </p:spTree>
    <p:extLst>
      <p:ext uri="{BB962C8B-B14F-4D97-AF65-F5344CB8AC3E}">
        <p14:creationId xmlns:p14="http://schemas.microsoft.com/office/powerpoint/2010/main" val="3548697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FDB30-8E98-90B7-0887-47AB56373F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F3E5B7E-1F98-2B09-DF97-408FD97702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112F190-FF1D-5058-5448-4045817C4D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CE93D1-8762-F31A-D784-6A32BDB1C054}"/>
              </a:ext>
            </a:extLst>
          </p:cNvPr>
          <p:cNvSpPr>
            <a:spLocks noGrp="1"/>
          </p:cNvSpPr>
          <p:nvPr>
            <p:ph type="dt" sz="half" idx="10"/>
          </p:nvPr>
        </p:nvSpPr>
        <p:spPr>
          <a:xfrm>
            <a:off x="838200" y="6356350"/>
            <a:ext cx="2743200" cy="365125"/>
          </a:xfrm>
          <a:prstGeom prst="rect">
            <a:avLst/>
          </a:prstGeom>
        </p:spPr>
        <p:txBody>
          <a:bodyPr/>
          <a:lstStyle/>
          <a:p>
            <a:fld id="{A48B5B10-6DDC-4A9F-9863-3B58D3D9C111}" type="datetimeFigureOut">
              <a:rPr lang="en-GB" smtClean="0"/>
              <a:t>11/10/2024</a:t>
            </a:fld>
            <a:endParaRPr lang="en-GB" dirty="0"/>
          </a:p>
        </p:txBody>
      </p:sp>
      <p:sp>
        <p:nvSpPr>
          <p:cNvPr id="6" name="Footer Placeholder 5">
            <a:extLst>
              <a:ext uri="{FF2B5EF4-FFF2-40B4-BE49-F238E27FC236}">
                <a16:creationId xmlns:a16="http://schemas.microsoft.com/office/drawing/2014/main" id="{A73F2892-8427-0639-B260-9A7FA5FAA313}"/>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a:extLst>
              <a:ext uri="{FF2B5EF4-FFF2-40B4-BE49-F238E27FC236}">
                <a16:creationId xmlns:a16="http://schemas.microsoft.com/office/drawing/2014/main" id="{335A0AEC-046C-575B-0288-A54F258A232F}"/>
              </a:ext>
            </a:extLst>
          </p:cNvPr>
          <p:cNvSpPr>
            <a:spLocks noGrp="1"/>
          </p:cNvSpPr>
          <p:nvPr>
            <p:ph type="sldNum" sz="quarter" idx="12"/>
          </p:nvPr>
        </p:nvSpPr>
        <p:spPr>
          <a:xfrm>
            <a:off x="8610600" y="6356350"/>
            <a:ext cx="2743200" cy="365125"/>
          </a:xfrm>
          <a:prstGeom prst="rect">
            <a:avLst/>
          </a:prstGeom>
        </p:spPr>
        <p:txBody>
          <a:bodyPr/>
          <a:lstStyle/>
          <a:p>
            <a:fld id="{E2B9DF33-C9F9-49DE-B539-7F6842802165}" type="slidenum">
              <a:rPr lang="en-GB" smtClean="0"/>
              <a:t>‹#›</a:t>
            </a:fld>
            <a:endParaRPr lang="en-GB" dirty="0"/>
          </a:p>
        </p:txBody>
      </p:sp>
    </p:spTree>
    <p:extLst>
      <p:ext uri="{BB962C8B-B14F-4D97-AF65-F5344CB8AC3E}">
        <p14:creationId xmlns:p14="http://schemas.microsoft.com/office/powerpoint/2010/main" val="4206564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708CE-24EE-4ABD-6C99-373839BD41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FA1FC86-26E4-CF9D-91B3-789D76C309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5E65C90C-0D70-6201-0E0A-C07B8F0EE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06CEFE-B6AB-6102-821F-80521BDB748F}"/>
              </a:ext>
            </a:extLst>
          </p:cNvPr>
          <p:cNvSpPr>
            <a:spLocks noGrp="1"/>
          </p:cNvSpPr>
          <p:nvPr>
            <p:ph type="dt" sz="half" idx="10"/>
          </p:nvPr>
        </p:nvSpPr>
        <p:spPr>
          <a:xfrm>
            <a:off x="838200" y="6356350"/>
            <a:ext cx="2743200" cy="365125"/>
          </a:xfrm>
          <a:prstGeom prst="rect">
            <a:avLst/>
          </a:prstGeom>
        </p:spPr>
        <p:txBody>
          <a:bodyPr/>
          <a:lstStyle/>
          <a:p>
            <a:fld id="{A48B5B10-6DDC-4A9F-9863-3B58D3D9C111}" type="datetimeFigureOut">
              <a:rPr lang="en-GB" smtClean="0"/>
              <a:t>11/10/2024</a:t>
            </a:fld>
            <a:endParaRPr lang="en-GB" dirty="0"/>
          </a:p>
        </p:txBody>
      </p:sp>
      <p:sp>
        <p:nvSpPr>
          <p:cNvPr id="6" name="Footer Placeholder 5">
            <a:extLst>
              <a:ext uri="{FF2B5EF4-FFF2-40B4-BE49-F238E27FC236}">
                <a16:creationId xmlns:a16="http://schemas.microsoft.com/office/drawing/2014/main" id="{AAE6AD45-BC1B-7C6B-B744-1FA263DAAA72}"/>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a:extLst>
              <a:ext uri="{FF2B5EF4-FFF2-40B4-BE49-F238E27FC236}">
                <a16:creationId xmlns:a16="http://schemas.microsoft.com/office/drawing/2014/main" id="{5F66379C-62A3-E572-72CB-5E430C2A28B3}"/>
              </a:ext>
            </a:extLst>
          </p:cNvPr>
          <p:cNvSpPr>
            <a:spLocks noGrp="1"/>
          </p:cNvSpPr>
          <p:nvPr>
            <p:ph type="sldNum" sz="quarter" idx="12"/>
          </p:nvPr>
        </p:nvSpPr>
        <p:spPr>
          <a:xfrm>
            <a:off x="8610600" y="6356350"/>
            <a:ext cx="2743200" cy="365125"/>
          </a:xfrm>
          <a:prstGeom prst="rect">
            <a:avLst/>
          </a:prstGeom>
        </p:spPr>
        <p:txBody>
          <a:bodyPr/>
          <a:lstStyle/>
          <a:p>
            <a:fld id="{E2B9DF33-C9F9-49DE-B539-7F6842802165}" type="slidenum">
              <a:rPr lang="en-GB" smtClean="0"/>
              <a:t>‹#›</a:t>
            </a:fld>
            <a:endParaRPr lang="en-GB" dirty="0"/>
          </a:p>
        </p:txBody>
      </p:sp>
    </p:spTree>
    <p:extLst>
      <p:ext uri="{BB962C8B-B14F-4D97-AF65-F5344CB8AC3E}">
        <p14:creationId xmlns:p14="http://schemas.microsoft.com/office/powerpoint/2010/main" val="1040426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949D1-FDFE-3FFB-2C0D-1EFCE46805C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06F0EBB-42E4-B0DB-8966-EB5DA5D8FD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6CEBAD-2129-2925-FDCB-9A8047DB7C41}"/>
              </a:ext>
            </a:extLst>
          </p:cNvPr>
          <p:cNvSpPr>
            <a:spLocks noGrp="1"/>
          </p:cNvSpPr>
          <p:nvPr>
            <p:ph type="dt" sz="half" idx="10"/>
          </p:nvPr>
        </p:nvSpPr>
        <p:spPr>
          <a:xfrm>
            <a:off x="838200" y="6356350"/>
            <a:ext cx="2743200" cy="365125"/>
          </a:xfrm>
          <a:prstGeom prst="rect">
            <a:avLst/>
          </a:prstGeom>
        </p:spPr>
        <p:txBody>
          <a:bodyPr/>
          <a:lstStyle/>
          <a:p>
            <a:fld id="{A48B5B10-6DDC-4A9F-9863-3B58D3D9C111}" type="datetimeFigureOut">
              <a:rPr lang="en-GB" smtClean="0"/>
              <a:t>11/10/2024</a:t>
            </a:fld>
            <a:endParaRPr lang="en-GB" dirty="0"/>
          </a:p>
        </p:txBody>
      </p:sp>
      <p:sp>
        <p:nvSpPr>
          <p:cNvPr id="5" name="Footer Placeholder 4">
            <a:extLst>
              <a:ext uri="{FF2B5EF4-FFF2-40B4-BE49-F238E27FC236}">
                <a16:creationId xmlns:a16="http://schemas.microsoft.com/office/drawing/2014/main" id="{07AE129C-8586-27C1-7E93-7347568C2DED}"/>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F08A3B7F-F6B5-B497-D331-5F352EE64049}"/>
              </a:ext>
            </a:extLst>
          </p:cNvPr>
          <p:cNvSpPr>
            <a:spLocks noGrp="1"/>
          </p:cNvSpPr>
          <p:nvPr>
            <p:ph type="sldNum" sz="quarter" idx="12"/>
          </p:nvPr>
        </p:nvSpPr>
        <p:spPr>
          <a:xfrm>
            <a:off x="8610600" y="6356350"/>
            <a:ext cx="2743200" cy="365125"/>
          </a:xfrm>
          <a:prstGeom prst="rect">
            <a:avLst/>
          </a:prstGeom>
        </p:spPr>
        <p:txBody>
          <a:bodyPr/>
          <a:lstStyle/>
          <a:p>
            <a:fld id="{E2B9DF33-C9F9-49DE-B539-7F6842802165}" type="slidenum">
              <a:rPr lang="en-GB" smtClean="0"/>
              <a:t>‹#›</a:t>
            </a:fld>
            <a:endParaRPr lang="en-GB" dirty="0"/>
          </a:p>
        </p:txBody>
      </p:sp>
    </p:spTree>
    <p:extLst>
      <p:ext uri="{BB962C8B-B14F-4D97-AF65-F5344CB8AC3E}">
        <p14:creationId xmlns:p14="http://schemas.microsoft.com/office/powerpoint/2010/main" val="1190724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69DB7B-8B59-1477-1AF6-2B925A97815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819B957-C89B-2345-B242-9B77F8496C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F4A2A0-C815-6C9C-043E-26ED7E57D708}"/>
              </a:ext>
            </a:extLst>
          </p:cNvPr>
          <p:cNvSpPr>
            <a:spLocks noGrp="1"/>
          </p:cNvSpPr>
          <p:nvPr>
            <p:ph type="dt" sz="half" idx="10"/>
          </p:nvPr>
        </p:nvSpPr>
        <p:spPr>
          <a:xfrm>
            <a:off x="838200" y="6356350"/>
            <a:ext cx="2743200" cy="365125"/>
          </a:xfrm>
          <a:prstGeom prst="rect">
            <a:avLst/>
          </a:prstGeom>
        </p:spPr>
        <p:txBody>
          <a:bodyPr/>
          <a:lstStyle/>
          <a:p>
            <a:fld id="{A48B5B10-6DDC-4A9F-9863-3B58D3D9C111}" type="datetimeFigureOut">
              <a:rPr lang="en-GB" smtClean="0"/>
              <a:t>11/10/2024</a:t>
            </a:fld>
            <a:endParaRPr lang="en-GB" dirty="0"/>
          </a:p>
        </p:txBody>
      </p:sp>
      <p:sp>
        <p:nvSpPr>
          <p:cNvPr id="5" name="Footer Placeholder 4">
            <a:extLst>
              <a:ext uri="{FF2B5EF4-FFF2-40B4-BE49-F238E27FC236}">
                <a16:creationId xmlns:a16="http://schemas.microsoft.com/office/drawing/2014/main" id="{745CEF34-DF5A-6A1A-3F5A-9DF1B67BA523}"/>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C110D960-2E34-233C-B57D-2A0B4F1B9A4F}"/>
              </a:ext>
            </a:extLst>
          </p:cNvPr>
          <p:cNvSpPr>
            <a:spLocks noGrp="1"/>
          </p:cNvSpPr>
          <p:nvPr>
            <p:ph type="sldNum" sz="quarter" idx="12"/>
          </p:nvPr>
        </p:nvSpPr>
        <p:spPr>
          <a:xfrm>
            <a:off x="8610600" y="6356350"/>
            <a:ext cx="2743200" cy="365125"/>
          </a:xfrm>
          <a:prstGeom prst="rect">
            <a:avLst/>
          </a:prstGeom>
        </p:spPr>
        <p:txBody>
          <a:bodyPr/>
          <a:lstStyle/>
          <a:p>
            <a:fld id="{E2B9DF33-C9F9-49DE-B539-7F6842802165}" type="slidenum">
              <a:rPr lang="en-GB" smtClean="0"/>
              <a:t>‹#›</a:t>
            </a:fld>
            <a:endParaRPr lang="en-GB" dirty="0"/>
          </a:p>
        </p:txBody>
      </p:sp>
    </p:spTree>
    <p:extLst>
      <p:ext uri="{BB962C8B-B14F-4D97-AF65-F5344CB8AC3E}">
        <p14:creationId xmlns:p14="http://schemas.microsoft.com/office/powerpoint/2010/main" val="3535578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784989-E5F9-BCD4-3665-068E9A2DA1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F4A11A1-1AE2-CD1A-6EA8-DB031FB1DF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Picture 9" descr="A blue map with text&#10;&#10;Description automatically generated">
            <a:extLst>
              <a:ext uri="{FF2B5EF4-FFF2-40B4-BE49-F238E27FC236}">
                <a16:creationId xmlns:a16="http://schemas.microsoft.com/office/drawing/2014/main" id="{012FC481-9A39-3AEC-6836-F04B89CC6C6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270205" y="5824557"/>
            <a:ext cx="821996" cy="819621"/>
          </a:xfrm>
          <a:prstGeom prst="rect">
            <a:avLst/>
          </a:prstGeom>
        </p:spPr>
      </p:pic>
      <p:pic>
        <p:nvPicPr>
          <p:cNvPr id="12" name="Picture 11" descr="A group of blue and green letters&#10;&#10;Description automatically generated">
            <a:extLst>
              <a:ext uri="{FF2B5EF4-FFF2-40B4-BE49-F238E27FC236}">
                <a16:creationId xmlns:a16="http://schemas.microsoft.com/office/drawing/2014/main" id="{29BC59B0-3E59-8626-BB7A-B6E5CA09F605}"/>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0187187" y="6297602"/>
            <a:ext cx="1609808" cy="390545"/>
          </a:xfrm>
          <a:prstGeom prst="rect">
            <a:avLst/>
          </a:prstGeom>
        </p:spPr>
      </p:pic>
      <p:pic>
        <p:nvPicPr>
          <p:cNvPr id="14" name="Picture 13" descr="A blue and white wavy lines&#10;&#10;Description automatically generated">
            <a:extLst>
              <a:ext uri="{FF2B5EF4-FFF2-40B4-BE49-F238E27FC236}">
                <a16:creationId xmlns:a16="http://schemas.microsoft.com/office/drawing/2014/main" id="{2003E8A5-67DA-38E9-E2F8-671DF3DDBCA2}"/>
              </a:ext>
            </a:extLst>
          </p:cNvPr>
          <p:cNvPicPr>
            <a:picLocks noChangeAspect="1"/>
          </p:cNvPicPr>
          <p:nvPr userDrawn="1"/>
        </p:nvPicPr>
        <p:blipFill rotWithShape="1">
          <a:blip r:embed="rId17">
            <a:extLst>
              <a:ext uri="{28A0092B-C50C-407E-A947-70E740481C1C}">
                <a14:useLocalDpi xmlns:a14="http://schemas.microsoft.com/office/drawing/2010/main" val="0"/>
              </a:ext>
            </a:extLst>
          </a:blip>
          <a:srcRect t="18876" b="521"/>
          <a:stretch/>
        </p:blipFill>
        <p:spPr>
          <a:xfrm>
            <a:off x="0" y="10882"/>
            <a:ext cx="12192000" cy="4049489"/>
          </a:xfrm>
          <a:prstGeom prst="rect">
            <a:avLst/>
          </a:prstGeom>
        </p:spPr>
      </p:pic>
      <p:pic>
        <p:nvPicPr>
          <p:cNvPr id="4" name="Picture 3" descr="A blue flag with yellow stars&#10;&#10;Description automatically generated">
            <a:extLst>
              <a:ext uri="{FF2B5EF4-FFF2-40B4-BE49-F238E27FC236}">
                <a16:creationId xmlns:a16="http://schemas.microsoft.com/office/drawing/2014/main" id="{E80CD31B-A1BA-B095-C2E4-38D9855C2FAB}"/>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357682" y="5931379"/>
            <a:ext cx="977992" cy="706878"/>
          </a:xfrm>
          <a:prstGeom prst="rect">
            <a:avLst/>
          </a:prstGeom>
        </p:spPr>
      </p:pic>
    </p:spTree>
    <p:extLst>
      <p:ext uri="{BB962C8B-B14F-4D97-AF65-F5344CB8AC3E}">
        <p14:creationId xmlns:p14="http://schemas.microsoft.com/office/powerpoint/2010/main" val="564063388"/>
      </p:ext>
    </p:extLst>
  </p:cSld>
  <p:clrMap bg1="lt1" tx1="dk1" bg2="lt2" tx2="dk2" accent1="accent1" accent2="accent2" accent3="accent3" accent4="accent4" accent5="accent5" accent6="accent6" hlink="hlink" folHlink="folHlink"/>
  <p:sldLayoutIdLst>
    <p:sldLayoutId id="2147483731" r:id="rId1"/>
    <p:sldLayoutId id="2147483742" r:id="rId2"/>
    <p:sldLayoutId id="2147483743"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13" Type="http://schemas.openxmlformats.org/officeDocument/2006/relationships/image" Target="../media/image35.png"/><Relationship Id="rId18" Type="http://schemas.openxmlformats.org/officeDocument/2006/relationships/image" Target="../media/image40.png"/><Relationship Id="rId26" Type="http://schemas.openxmlformats.org/officeDocument/2006/relationships/image" Target="../media/image48.png"/><Relationship Id="rId39" Type="http://schemas.openxmlformats.org/officeDocument/2006/relationships/image" Target="../media/image61.png"/><Relationship Id="rId21" Type="http://schemas.openxmlformats.org/officeDocument/2006/relationships/image" Target="../media/image43.png"/><Relationship Id="rId34" Type="http://schemas.openxmlformats.org/officeDocument/2006/relationships/image" Target="../media/image56.png"/><Relationship Id="rId42" Type="http://schemas.openxmlformats.org/officeDocument/2006/relationships/image" Target="../media/image64.png"/><Relationship Id="rId47" Type="http://schemas.openxmlformats.org/officeDocument/2006/relationships/image" Target="../media/image69.png"/><Relationship Id="rId50" Type="http://schemas.openxmlformats.org/officeDocument/2006/relationships/image" Target="../media/image72.png"/><Relationship Id="rId55" Type="http://schemas.openxmlformats.org/officeDocument/2006/relationships/image" Target="../media/image77.png"/><Relationship Id="rId7" Type="http://schemas.openxmlformats.org/officeDocument/2006/relationships/image" Target="../media/image29.png"/><Relationship Id="rId2" Type="http://schemas.openxmlformats.org/officeDocument/2006/relationships/notesSlide" Target="../notesSlides/notesSlide4.xml"/><Relationship Id="rId16" Type="http://schemas.openxmlformats.org/officeDocument/2006/relationships/image" Target="../media/image38.png"/><Relationship Id="rId29" Type="http://schemas.openxmlformats.org/officeDocument/2006/relationships/image" Target="../media/image51.png"/><Relationship Id="rId11" Type="http://schemas.openxmlformats.org/officeDocument/2006/relationships/image" Target="../media/image33.png"/><Relationship Id="rId24" Type="http://schemas.openxmlformats.org/officeDocument/2006/relationships/image" Target="../media/image46.png"/><Relationship Id="rId32" Type="http://schemas.openxmlformats.org/officeDocument/2006/relationships/image" Target="../media/image54.png"/><Relationship Id="rId37" Type="http://schemas.openxmlformats.org/officeDocument/2006/relationships/image" Target="../media/image59.png"/><Relationship Id="rId40" Type="http://schemas.openxmlformats.org/officeDocument/2006/relationships/image" Target="../media/image62.png"/><Relationship Id="rId45" Type="http://schemas.openxmlformats.org/officeDocument/2006/relationships/image" Target="../media/image67.png"/><Relationship Id="rId53" Type="http://schemas.openxmlformats.org/officeDocument/2006/relationships/image" Target="../media/image75.png"/><Relationship Id="rId58" Type="http://schemas.openxmlformats.org/officeDocument/2006/relationships/image" Target="../media/image80.png"/><Relationship Id="rId5" Type="http://schemas.openxmlformats.org/officeDocument/2006/relationships/image" Target="../media/image27.png"/><Relationship Id="rId61" Type="http://schemas.openxmlformats.org/officeDocument/2006/relationships/image" Target="../media/image83.png"/><Relationship Id="rId19" Type="http://schemas.openxmlformats.org/officeDocument/2006/relationships/image" Target="../media/image41.png"/><Relationship Id="rId14" Type="http://schemas.openxmlformats.org/officeDocument/2006/relationships/image" Target="../media/image36.png"/><Relationship Id="rId22" Type="http://schemas.openxmlformats.org/officeDocument/2006/relationships/image" Target="../media/image44.png"/><Relationship Id="rId27" Type="http://schemas.openxmlformats.org/officeDocument/2006/relationships/image" Target="../media/image49.png"/><Relationship Id="rId30" Type="http://schemas.openxmlformats.org/officeDocument/2006/relationships/image" Target="../media/image52.png"/><Relationship Id="rId35" Type="http://schemas.openxmlformats.org/officeDocument/2006/relationships/image" Target="../media/image57.png"/><Relationship Id="rId43" Type="http://schemas.openxmlformats.org/officeDocument/2006/relationships/image" Target="../media/image65.png"/><Relationship Id="rId48" Type="http://schemas.openxmlformats.org/officeDocument/2006/relationships/image" Target="../media/image70.png"/><Relationship Id="rId56" Type="http://schemas.openxmlformats.org/officeDocument/2006/relationships/image" Target="../media/image78.png"/><Relationship Id="rId8" Type="http://schemas.openxmlformats.org/officeDocument/2006/relationships/image" Target="../media/image30.png"/><Relationship Id="rId51" Type="http://schemas.openxmlformats.org/officeDocument/2006/relationships/image" Target="../media/image73.png"/><Relationship Id="rId3" Type="http://schemas.openxmlformats.org/officeDocument/2006/relationships/image" Target="../media/image25.png"/><Relationship Id="rId12" Type="http://schemas.openxmlformats.org/officeDocument/2006/relationships/image" Target="../media/image34.png"/><Relationship Id="rId17" Type="http://schemas.openxmlformats.org/officeDocument/2006/relationships/image" Target="../media/image39.png"/><Relationship Id="rId25" Type="http://schemas.openxmlformats.org/officeDocument/2006/relationships/image" Target="../media/image47.png"/><Relationship Id="rId33" Type="http://schemas.openxmlformats.org/officeDocument/2006/relationships/image" Target="../media/image55.png"/><Relationship Id="rId38" Type="http://schemas.openxmlformats.org/officeDocument/2006/relationships/image" Target="../media/image60.png"/><Relationship Id="rId46" Type="http://schemas.openxmlformats.org/officeDocument/2006/relationships/image" Target="../media/image68.png"/><Relationship Id="rId59" Type="http://schemas.openxmlformats.org/officeDocument/2006/relationships/image" Target="../media/image81.png"/><Relationship Id="rId20" Type="http://schemas.openxmlformats.org/officeDocument/2006/relationships/image" Target="../media/image42.png"/><Relationship Id="rId41" Type="http://schemas.openxmlformats.org/officeDocument/2006/relationships/image" Target="../media/image63.png"/><Relationship Id="rId54"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28.png"/><Relationship Id="rId15" Type="http://schemas.openxmlformats.org/officeDocument/2006/relationships/image" Target="../media/image37.png"/><Relationship Id="rId23" Type="http://schemas.openxmlformats.org/officeDocument/2006/relationships/image" Target="../media/image45.png"/><Relationship Id="rId28" Type="http://schemas.openxmlformats.org/officeDocument/2006/relationships/image" Target="../media/image50.png"/><Relationship Id="rId36" Type="http://schemas.openxmlformats.org/officeDocument/2006/relationships/image" Target="../media/image58.png"/><Relationship Id="rId49" Type="http://schemas.openxmlformats.org/officeDocument/2006/relationships/image" Target="../media/image71.png"/><Relationship Id="rId57" Type="http://schemas.openxmlformats.org/officeDocument/2006/relationships/image" Target="../media/image79.png"/><Relationship Id="rId10" Type="http://schemas.openxmlformats.org/officeDocument/2006/relationships/image" Target="../media/image32.png"/><Relationship Id="rId31" Type="http://schemas.openxmlformats.org/officeDocument/2006/relationships/image" Target="../media/image53.png"/><Relationship Id="rId44" Type="http://schemas.openxmlformats.org/officeDocument/2006/relationships/image" Target="../media/image66.png"/><Relationship Id="rId52" Type="http://schemas.openxmlformats.org/officeDocument/2006/relationships/image" Target="../media/image74.png"/><Relationship Id="rId60" Type="http://schemas.openxmlformats.org/officeDocument/2006/relationships/image" Target="../media/image82.png"/><Relationship Id="rId4" Type="http://schemas.openxmlformats.org/officeDocument/2006/relationships/image" Target="../media/image26.png"/><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13" Type="http://schemas.openxmlformats.org/officeDocument/2006/relationships/image" Target="../media/image35.png"/><Relationship Id="rId18" Type="http://schemas.openxmlformats.org/officeDocument/2006/relationships/image" Target="../media/image20.png"/><Relationship Id="rId26" Type="http://schemas.openxmlformats.org/officeDocument/2006/relationships/image" Target="../media/image62.png"/><Relationship Id="rId39" Type="http://schemas.openxmlformats.org/officeDocument/2006/relationships/image" Target="../media/image42.png"/><Relationship Id="rId21" Type="http://schemas.openxmlformats.org/officeDocument/2006/relationships/image" Target="../media/image47.png"/><Relationship Id="rId34" Type="http://schemas.openxmlformats.org/officeDocument/2006/relationships/image" Target="../media/image77.png"/><Relationship Id="rId42" Type="http://schemas.openxmlformats.org/officeDocument/2006/relationships/image" Target="../media/image45.png"/><Relationship Id="rId47" Type="http://schemas.openxmlformats.org/officeDocument/2006/relationships/image" Target="../media/image61.png"/><Relationship Id="rId50" Type="http://schemas.openxmlformats.org/officeDocument/2006/relationships/image" Target="../media/image71.png"/><Relationship Id="rId55" Type="http://schemas.openxmlformats.org/officeDocument/2006/relationships/image" Target="../media/image74.png"/><Relationship Id="rId7" Type="http://schemas.openxmlformats.org/officeDocument/2006/relationships/image" Target="../media/image29.png"/><Relationship Id="rId2" Type="http://schemas.openxmlformats.org/officeDocument/2006/relationships/notesSlide" Target="../notesSlides/notesSlide5.xml"/><Relationship Id="rId16" Type="http://schemas.openxmlformats.org/officeDocument/2006/relationships/image" Target="../media/image38.png"/><Relationship Id="rId29" Type="http://schemas.openxmlformats.org/officeDocument/2006/relationships/image" Target="../media/image68.png"/><Relationship Id="rId11" Type="http://schemas.openxmlformats.org/officeDocument/2006/relationships/image" Target="../media/image33.png"/><Relationship Id="rId24" Type="http://schemas.openxmlformats.org/officeDocument/2006/relationships/image" Target="../media/image52.png"/><Relationship Id="rId32" Type="http://schemas.openxmlformats.org/officeDocument/2006/relationships/image" Target="../media/image75.png"/><Relationship Id="rId37" Type="http://schemas.openxmlformats.org/officeDocument/2006/relationships/image" Target="../media/image40.png"/><Relationship Id="rId40" Type="http://schemas.openxmlformats.org/officeDocument/2006/relationships/image" Target="../media/image43.png"/><Relationship Id="rId45" Type="http://schemas.openxmlformats.org/officeDocument/2006/relationships/image" Target="../media/image59.png"/><Relationship Id="rId53" Type="http://schemas.openxmlformats.org/officeDocument/2006/relationships/image" Target="../media/image50.png"/><Relationship Id="rId58" Type="http://schemas.openxmlformats.org/officeDocument/2006/relationships/image" Target="../media/image21.png"/><Relationship Id="rId5" Type="http://schemas.openxmlformats.org/officeDocument/2006/relationships/image" Target="../media/image27.png"/><Relationship Id="rId19" Type="http://schemas.openxmlformats.org/officeDocument/2006/relationships/image" Target="../media/image22.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 Id="rId22" Type="http://schemas.openxmlformats.org/officeDocument/2006/relationships/image" Target="../media/image49.png"/><Relationship Id="rId27" Type="http://schemas.openxmlformats.org/officeDocument/2006/relationships/image" Target="../media/image65.png"/><Relationship Id="rId30" Type="http://schemas.openxmlformats.org/officeDocument/2006/relationships/image" Target="../media/image69.png"/><Relationship Id="rId35" Type="http://schemas.openxmlformats.org/officeDocument/2006/relationships/image" Target="../media/image78.png"/><Relationship Id="rId43" Type="http://schemas.openxmlformats.org/officeDocument/2006/relationships/image" Target="../media/image48.png"/><Relationship Id="rId48" Type="http://schemas.openxmlformats.org/officeDocument/2006/relationships/image" Target="../media/image63.png"/><Relationship Id="rId56" Type="http://schemas.openxmlformats.org/officeDocument/2006/relationships/image" Target="../media/image57.png"/><Relationship Id="rId8" Type="http://schemas.openxmlformats.org/officeDocument/2006/relationships/image" Target="../media/image30.png"/><Relationship Id="rId51" Type="http://schemas.openxmlformats.org/officeDocument/2006/relationships/image" Target="../media/image72.png"/><Relationship Id="rId3" Type="http://schemas.openxmlformats.org/officeDocument/2006/relationships/image" Target="../media/image25.png"/><Relationship Id="rId12" Type="http://schemas.openxmlformats.org/officeDocument/2006/relationships/image" Target="../media/image34.png"/><Relationship Id="rId17" Type="http://schemas.openxmlformats.org/officeDocument/2006/relationships/image" Target="../media/image39.png"/><Relationship Id="rId25" Type="http://schemas.openxmlformats.org/officeDocument/2006/relationships/image" Target="../media/image56.png"/><Relationship Id="rId33" Type="http://schemas.openxmlformats.org/officeDocument/2006/relationships/image" Target="../media/image76.png"/><Relationship Id="rId38" Type="http://schemas.openxmlformats.org/officeDocument/2006/relationships/image" Target="../media/image41.png"/><Relationship Id="rId46" Type="http://schemas.openxmlformats.org/officeDocument/2006/relationships/image" Target="../media/image60.png"/><Relationship Id="rId59" Type="http://schemas.openxmlformats.org/officeDocument/2006/relationships/image" Target="../media/image24.png"/><Relationship Id="rId20" Type="http://schemas.openxmlformats.org/officeDocument/2006/relationships/image" Target="../media/image23.png"/><Relationship Id="rId41" Type="http://schemas.openxmlformats.org/officeDocument/2006/relationships/image" Target="../media/image44.png"/><Relationship Id="rId54"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28.png"/><Relationship Id="rId15" Type="http://schemas.openxmlformats.org/officeDocument/2006/relationships/image" Target="../media/image37.png"/><Relationship Id="rId23" Type="http://schemas.openxmlformats.org/officeDocument/2006/relationships/image" Target="../media/image51.png"/><Relationship Id="rId28" Type="http://schemas.openxmlformats.org/officeDocument/2006/relationships/image" Target="../media/image67.png"/><Relationship Id="rId36" Type="http://schemas.openxmlformats.org/officeDocument/2006/relationships/image" Target="../media/image84.png"/><Relationship Id="rId49" Type="http://schemas.openxmlformats.org/officeDocument/2006/relationships/image" Target="../media/image64.png"/><Relationship Id="rId57" Type="http://schemas.openxmlformats.org/officeDocument/2006/relationships/image" Target="../media/image58.png"/><Relationship Id="rId10" Type="http://schemas.openxmlformats.org/officeDocument/2006/relationships/image" Target="../media/image32.png"/><Relationship Id="rId31" Type="http://schemas.openxmlformats.org/officeDocument/2006/relationships/image" Target="../media/image73.png"/><Relationship Id="rId44" Type="http://schemas.openxmlformats.org/officeDocument/2006/relationships/image" Target="../media/image53.png"/><Relationship Id="rId52" Type="http://schemas.openxmlformats.org/officeDocument/2006/relationships/image" Target="../media/image79.png"/></Relationships>
</file>

<file path=ppt/slides/_rels/slide15.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94.png"/><Relationship Id="rId3" Type="http://schemas.openxmlformats.org/officeDocument/2006/relationships/image" Target="../media/image85.png"/><Relationship Id="rId7" Type="http://schemas.openxmlformats.org/officeDocument/2006/relationships/image" Target="../media/image89.png"/><Relationship Id="rId12" Type="http://schemas.openxmlformats.org/officeDocument/2006/relationships/image" Target="../media/image9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8.png"/><Relationship Id="rId11" Type="http://schemas.openxmlformats.org/officeDocument/2006/relationships/image" Target="../media/image92.png"/><Relationship Id="rId5" Type="http://schemas.openxmlformats.org/officeDocument/2006/relationships/image" Target="../media/image87.png"/><Relationship Id="rId15" Type="http://schemas.openxmlformats.org/officeDocument/2006/relationships/image" Target="../media/image96.png"/><Relationship Id="rId10" Type="http://schemas.openxmlformats.org/officeDocument/2006/relationships/image" Target="../media/image91.png"/><Relationship Id="rId4" Type="http://schemas.openxmlformats.org/officeDocument/2006/relationships/image" Target="../media/image86.png"/><Relationship Id="rId9" Type="http://schemas.openxmlformats.org/officeDocument/2006/relationships/image" Target="../media/image90.png"/><Relationship Id="rId14" Type="http://schemas.openxmlformats.org/officeDocument/2006/relationships/image" Target="../media/image95.png"/></Relationships>
</file>

<file path=ppt/slides/_rels/slide16.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7.png"/><Relationship Id="rId7" Type="http://schemas.openxmlformats.org/officeDocument/2006/relationships/image" Target="../media/image8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97.png"/><Relationship Id="rId4" Type="http://schemas.openxmlformats.org/officeDocument/2006/relationships/image" Target="../media/image86.png"/><Relationship Id="rId9"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0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2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25.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21.png"/><Relationship Id="rId7" Type="http://schemas.openxmlformats.org/officeDocument/2006/relationships/image" Target="../media/image11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10.png"/><Relationship Id="rId11" Type="http://schemas.openxmlformats.org/officeDocument/2006/relationships/image" Target="../media/image83.png"/><Relationship Id="rId5" Type="http://schemas.openxmlformats.org/officeDocument/2006/relationships/image" Target="../media/image109.png"/><Relationship Id="rId10" Type="http://schemas.openxmlformats.org/officeDocument/2006/relationships/image" Target="../media/image82.png"/><Relationship Id="rId4" Type="http://schemas.openxmlformats.org/officeDocument/2006/relationships/image" Target="../media/image108.png"/><Relationship Id="rId9" Type="http://schemas.openxmlformats.org/officeDocument/2006/relationships/image" Target="../media/image81.png"/></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3.png"/><Relationship Id="rId7" Type="http://schemas.openxmlformats.org/officeDocument/2006/relationships/image" Target="../media/image116.png"/><Relationship Id="rId2" Type="http://schemas.openxmlformats.org/officeDocument/2006/relationships/image" Target="../media/image112.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5.png"/><Relationship Id="rId4" Type="http://schemas.openxmlformats.org/officeDocument/2006/relationships/image" Target="../media/image114.png"/></Relationships>
</file>

<file path=ppt/slides/_rels/slide2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3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3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119.png"/><Relationship Id="rId7" Type="http://schemas.openxmlformats.org/officeDocument/2006/relationships/image" Target="../media/image123.sv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22.png"/><Relationship Id="rId11" Type="http://schemas.openxmlformats.org/officeDocument/2006/relationships/image" Target="../media/image127.svg"/><Relationship Id="rId5" Type="http://schemas.openxmlformats.org/officeDocument/2006/relationships/image" Target="../media/image121.emf"/><Relationship Id="rId10" Type="http://schemas.openxmlformats.org/officeDocument/2006/relationships/image" Target="../media/image126.png"/><Relationship Id="rId4" Type="http://schemas.openxmlformats.org/officeDocument/2006/relationships/image" Target="../media/image120.png"/><Relationship Id="rId9" Type="http://schemas.openxmlformats.org/officeDocument/2006/relationships/image" Target="../media/image125.sv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837DC-456B-C78B-375C-4F066507B144}"/>
              </a:ext>
            </a:extLst>
          </p:cNvPr>
          <p:cNvSpPr>
            <a:spLocks noGrp="1"/>
          </p:cNvSpPr>
          <p:nvPr>
            <p:ph type="ctrTitle"/>
          </p:nvPr>
        </p:nvSpPr>
        <p:spPr>
          <a:xfrm>
            <a:off x="1945846" y="4743914"/>
            <a:ext cx="9144000" cy="1122275"/>
          </a:xfrm>
        </p:spPr>
        <p:txBody>
          <a:bodyPr/>
          <a:lstStyle/>
          <a:p>
            <a:r>
              <a:rPr lang="en-US" dirty="0"/>
              <a:t>State of the Baltic Sea 2023 </a:t>
            </a:r>
            <a:endParaRPr lang="en-GB" dirty="0"/>
          </a:p>
        </p:txBody>
      </p:sp>
      <p:sp>
        <p:nvSpPr>
          <p:cNvPr id="10" name="Subtitle 2">
            <a:extLst>
              <a:ext uri="{FF2B5EF4-FFF2-40B4-BE49-F238E27FC236}">
                <a16:creationId xmlns:a16="http://schemas.microsoft.com/office/drawing/2014/main" id="{CF163B26-8587-148E-3566-64B090CFAF21}"/>
              </a:ext>
            </a:extLst>
          </p:cNvPr>
          <p:cNvSpPr txBox="1">
            <a:spLocks/>
          </p:cNvSpPr>
          <p:nvPr/>
        </p:nvSpPr>
        <p:spPr>
          <a:xfrm>
            <a:off x="1729946" y="4520448"/>
            <a:ext cx="9144000" cy="4627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latin typeface="+mj-lt"/>
              </a:rPr>
              <a:t>Third HELCOM holistic assessment 2016-2021</a:t>
            </a:r>
            <a:endParaRPr lang="en-GB" dirty="0">
              <a:latin typeface="+mj-lt"/>
            </a:endParaRPr>
          </a:p>
        </p:txBody>
      </p:sp>
      <p:sp>
        <p:nvSpPr>
          <p:cNvPr id="15" name="Subtitle 2">
            <a:extLst>
              <a:ext uri="{FF2B5EF4-FFF2-40B4-BE49-F238E27FC236}">
                <a16:creationId xmlns:a16="http://schemas.microsoft.com/office/drawing/2014/main" id="{A10DB766-D378-69D9-A487-6075BD3AEC86}"/>
              </a:ext>
            </a:extLst>
          </p:cNvPr>
          <p:cNvSpPr txBox="1">
            <a:spLocks/>
          </p:cNvSpPr>
          <p:nvPr/>
        </p:nvSpPr>
        <p:spPr>
          <a:xfrm>
            <a:off x="1524000" y="5476485"/>
            <a:ext cx="9144000" cy="86397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GB" sz="2000" dirty="0">
              <a:solidFill>
                <a:srgbClr val="00B0F0"/>
              </a:solidFill>
              <a:latin typeface="+mj-lt"/>
            </a:endParaRPr>
          </a:p>
        </p:txBody>
      </p:sp>
    </p:spTree>
    <p:extLst>
      <p:ext uri="{BB962C8B-B14F-4D97-AF65-F5344CB8AC3E}">
        <p14:creationId xmlns:p14="http://schemas.microsoft.com/office/powerpoint/2010/main" val="1541783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blue and white wavy lines&#10;&#10;Description automatically generated">
            <a:extLst>
              <a:ext uri="{FF2B5EF4-FFF2-40B4-BE49-F238E27FC236}">
                <a16:creationId xmlns:a16="http://schemas.microsoft.com/office/drawing/2014/main" id="{92A6EDF4-E569-4CAD-23F4-DBCA8FDE6BED}"/>
              </a:ext>
            </a:extLst>
          </p:cNvPr>
          <p:cNvPicPr>
            <a:picLocks noChangeAspect="1"/>
          </p:cNvPicPr>
          <p:nvPr/>
        </p:nvPicPr>
        <p:blipFill rotWithShape="1">
          <a:blip r:embed="rId2">
            <a:extLst>
              <a:ext uri="{28A0092B-C50C-407E-A947-70E740481C1C}">
                <a14:useLocalDpi xmlns:a14="http://schemas.microsoft.com/office/drawing/2010/main" val="0"/>
              </a:ext>
            </a:extLst>
          </a:blip>
          <a:srcRect t="19679" b="36678"/>
          <a:stretch/>
        </p:blipFill>
        <p:spPr>
          <a:xfrm>
            <a:off x="0" y="4670323"/>
            <a:ext cx="12190677" cy="2187677"/>
          </a:xfrm>
          <a:prstGeom prst="rect">
            <a:avLst/>
          </a:prstGeom>
        </p:spPr>
      </p:pic>
      <p:sp>
        <p:nvSpPr>
          <p:cNvPr id="3" name="Subtitle 2">
            <a:extLst>
              <a:ext uri="{FF2B5EF4-FFF2-40B4-BE49-F238E27FC236}">
                <a16:creationId xmlns:a16="http://schemas.microsoft.com/office/drawing/2014/main" id="{3BE453E2-48C7-0B69-254B-DEC431C86AF7}"/>
              </a:ext>
            </a:extLst>
          </p:cNvPr>
          <p:cNvSpPr txBox="1">
            <a:spLocks/>
          </p:cNvSpPr>
          <p:nvPr/>
        </p:nvSpPr>
        <p:spPr>
          <a:xfrm>
            <a:off x="838200" y="1468134"/>
            <a:ext cx="9180871" cy="2885768"/>
          </a:xfrm>
          <a:prstGeom prst="rect">
            <a:avLst/>
          </a:prstGeom>
          <a:no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indent="-742950" algn="l">
              <a:buFont typeface="+mj-lt"/>
              <a:buAutoNum type="arabicPeriod"/>
            </a:pPr>
            <a:r>
              <a:rPr lang="en-US" sz="3600" dirty="0">
                <a:solidFill>
                  <a:srgbClr val="00B0F0"/>
                </a:solidFill>
                <a:latin typeface="+mj-lt"/>
              </a:rPr>
              <a:t>About HOLAS</a:t>
            </a:r>
          </a:p>
          <a:p>
            <a:pPr marL="742950" indent="-742950" algn="l">
              <a:buFont typeface="+mj-lt"/>
              <a:buAutoNum type="arabicPeriod"/>
            </a:pPr>
            <a:r>
              <a:rPr lang="en-US" sz="3600" dirty="0">
                <a:solidFill>
                  <a:srgbClr val="00B0F0"/>
                </a:solidFill>
                <a:latin typeface="+mj-lt"/>
              </a:rPr>
              <a:t>Results summary</a:t>
            </a:r>
          </a:p>
          <a:p>
            <a:pPr marL="742950" indent="-742950" algn="l">
              <a:buFont typeface="+mj-lt"/>
              <a:buAutoNum type="arabicPeriod"/>
            </a:pPr>
            <a:r>
              <a:rPr lang="en-US" sz="3600" dirty="0">
                <a:solidFill>
                  <a:srgbClr val="00B0F0"/>
                </a:solidFill>
                <a:latin typeface="+mj-lt"/>
              </a:rPr>
              <a:t>Next steps</a:t>
            </a:r>
          </a:p>
        </p:txBody>
      </p:sp>
      <p:sp>
        <p:nvSpPr>
          <p:cNvPr id="7" name="Title 1">
            <a:extLst>
              <a:ext uri="{FF2B5EF4-FFF2-40B4-BE49-F238E27FC236}">
                <a16:creationId xmlns:a16="http://schemas.microsoft.com/office/drawing/2014/main" id="{7DACDB37-36D9-DDBE-EBE1-3346AABECBD4}"/>
              </a:ext>
            </a:extLst>
          </p:cNvPr>
          <p:cNvSpPr>
            <a:spLocks noGrp="1"/>
          </p:cNvSpPr>
          <p:nvPr>
            <p:ph type="title"/>
          </p:nvPr>
        </p:nvSpPr>
        <p:spPr>
          <a:xfrm>
            <a:off x="838200" y="365125"/>
            <a:ext cx="10515600" cy="1325563"/>
          </a:xfrm>
        </p:spPr>
        <p:txBody>
          <a:bodyPr/>
          <a:lstStyle/>
          <a:p>
            <a:r>
              <a:rPr lang="en-US" dirty="0"/>
              <a:t>Running order</a:t>
            </a:r>
            <a:endParaRPr lang="en-GB" dirty="0"/>
          </a:p>
        </p:txBody>
      </p:sp>
    </p:spTree>
    <p:extLst>
      <p:ext uri="{BB962C8B-B14F-4D97-AF65-F5344CB8AC3E}">
        <p14:creationId xmlns:p14="http://schemas.microsoft.com/office/powerpoint/2010/main" val="1505315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white wavy lines&#10;&#10;Description automatically generated">
            <a:extLst>
              <a:ext uri="{FF2B5EF4-FFF2-40B4-BE49-F238E27FC236}">
                <a16:creationId xmlns:a16="http://schemas.microsoft.com/office/drawing/2014/main" id="{13B141F8-DA3D-7BAC-95FF-C0DB56ADDC14}"/>
              </a:ext>
            </a:extLst>
          </p:cNvPr>
          <p:cNvPicPr>
            <a:picLocks noChangeAspect="1"/>
          </p:cNvPicPr>
          <p:nvPr/>
        </p:nvPicPr>
        <p:blipFill rotWithShape="1">
          <a:blip r:embed="rId2">
            <a:extLst>
              <a:ext uri="{28A0092B-C50C-407E-A947-70E740481C1C}">
                <a14:useLocalDpi xmlns:a14="http://schemas.microsoft.com/office/drawing/2010/main" val="0"/>
              </a:ext>
            </a:extLst>
          </a:blip>
          <a:srcRect l="1853" r="25258"/>
          <a:stretch/>
        </p:blipFill>
        <p:spPr>
          <a:xfrm>
            <a:off x="20" y="10"/>
            <a:ext cx="12191980" cy="6857990"/>
          </a:xfrm>
          <a:prstGeom prst="rect">
            <a:avLst/>
          </a:prstGeom>
        </p:spPr>
      </p:pic>
      <p:sp>
        <p:nvSpPr>
          <p:cNvPr id="2" name="Title 1">
            <a:extLst>
              <a:ext uri="{FF2B5EF4-FFF2-40B4-BE49-F238E27FC236}">
                <a16:creationId xmlns:a16="http://schemas.microsoft.com/office/drawing/2014/main" id="{0414E715-1DE4-B15F-912F-11134B697C1B}"/>
              </a:ext>
            </a:extLst>
          </p:cNvPr>
          <p:cNvSpPr>
            <a:spLocks noGrp="1"/>
          </p:cNvSpPr>
          <p:nvPr>
            <p:ph type="title"/>
          </p:nvPr>
        </p:nvSpPr>
        <p:spPr>
          <a:xfrm>
            <a:off x="523875" y="425950"/>
            <a:ext cx="11210925" cy="744836"/>
          </a:xfrm>
        </p:spPr>
        <p:txBody>
          <a:bodyPr vert="horz" lIns="91440" tIns="45720" rIns="91440" bIns="45720" rtlCol="0" anchor="ctr">
            <a:normAutofit/>
          </a:bodyPr>
          <a:lstStyle/>
          <a:p>
            <a:pPr algn="ctr"/>
            <a:r>
              <a:rPr lang="en-US" dirty="0"/>
              <a:t>About HOLAS</a:t>
            </a:r>
          </a:p>
        </p:txBody>
      </p:sp>
    </p:spTree>
    <p:extLst>
      <p:ext uri="{BB962C8B-B14F-4D97-AF65-F5344CB8AC3E}">
        <p14:creationId xmlns:p14="http://schemas.microsoft.com/office/powerpoint/2010/main" val="1309622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309D-6DEE-F67C-4A60-65CABFF06391}"/>
              </a:ext>
            </a:extLst>
          </p:cNvPr>
          <p:cNvSpPr>
            <a:spLocks noGrp="1"/>
          </p:cNvSpPr>
          <p:nvPr>
            <p:ph type="title"/>
          </p:nvPr>
        </p:nvSpPr>
        <p:spPr/>
        <p:txBody>
          <a:bodyPr/>
          <a:lstStyle/>
          <a:p>
            <a:r>
              <a:rPr lang="en-US" dirty="0"/>
              <a:t>What is the State of the Baltic Sea report? </a:t>
            </a:r>
            <a:endParaRPr lang="en-GB" dirty="0"/>
          </a:p>
        </p:txBody>
      </p:sp>
      <p:pic>
        <p:nvPicPr>
          <p:cNvPr id="4" name="Picture 3" descr="A cover of a book&#10;&#10;Description automatically generated">
            <a:extLst>
              <a:ext uri="{FF2B5EF4-FFF2-40B4-BE49-F238E27FC236}">
                <a16:creationId xmlns:a16="http://schemas.microsoft.com/office/drawing/2014/main" id="{A93BDE28-0AB2-9BD6-EB1B-31E8BB5606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2766" y="3880245"/>
            <a:ext cx="1226345" cy="1735434"/>
          </a:xfrm>
          <a:prstGeom prst="rect">
            <a:avLst/>
          </a:prstGeom>
        </p:spPr>
      </p:pic>
      <p:sp>
        <p:nvSpPr>
          <p:cNvPr id="6" name="TextBox 5">
            <a:extLst>
              <a:ext uri="{FF2B5EF4-FFF2-40B4-BE49-F238E27FC236}">
                <a16:creationId xmlns:a16="http://schemas.microsoft.com/office/drawing/2014/main" id="{7B212297-B7B6-C86B-CC80-78141B98065E}"/>
              </a:ext>
            </a:extLst>
          </p:cNvPr>
          <p:cNvSpPr txBox="1"/>
          <p:nvPr/>
        </p:nvSpPr>
        <p:spPr>
          <a:xfrm>
            <a:off x="2437786" y="1671968"/>
            <a:ext cx="7239614" cy="584775"/>
          </a:xfrm>
          <a:prstGeom prst="rect">
            <a:avLst/>
          </a:prstGeom>
          <a:noFill/>
        </p:spPr>
        <p:txBody>
          <a:bodyPr wrap="square">
            <a:spAutoFit/>
          </a:bodyPr>
          <a:lstStyle/>
          <a:p>
            <a:pPr algn="just"/>
            <a:r>
              <a:rPr lang="en-US" sz="1600" b="0" i="0" u="none" strike="noStrike" baseline="0" dirty="0">
                <a:solidFill>
                  <a:srgbClr val="211D1E"/>
                </a:solidFill>
                <a:latin typeface="Source Sans Pro" panose="020B0503030403020204" pitchFamily="34" charset="0"/>
              </a:rPr>
              <a:t>The 2021 HELCOM </a:t>
            </a:r>
            <a:r>
              <a:rPr lang="en-US" sz="1600" b="1" i="0" u="none" strike="noStrike" baseline="0" dirty="0">
                <a:solidFill>
                  <a:srgbClr val="211D1E"/>
                </a:solidFill>
                <a:latin typeface="Source Sans Pro" panose="020B0503030403020204" pitchFamily="34" charset="0"/>
              </a:rPr>
              <a:t>Baltic Sea Action Plan</a:t>
            </a:r>
            <a:r>
              <a:rPr lang="en-US" sz="1600" b="0" i="0" u="none" strike="noStrike" baseline="0" dirty="0">
                <a:solidFill>
                  <a:srgbClr val="211D1E"/>
                </a:solidFill>
                <a:latin typeface="Source Sans Pro" panose="020B0503030403020204" pitchFamily="34" charset="0"/>
              </a:rPr>
              <a:t> (BSAP) includes measures that HELCOM countries have agreed on to halt the deterioration of the Baltic Sea environment. </a:t>
            </a:r>
          </a:p>
        </p:txBody>
      </p:sp>
      <p:pic>
        <p:nvPicPr>
          <p:cNvPr id="7" name="Picture 6" descr="A graphic of a sea landscape&#10;&#10;Description automatically generated with medium confidence">
            <a:extLst>
              <a:ext uri="{FF2B5EF4-FFF2-40B4-BE49-F238E27FC236}">
                <a16:creationId xmlns:a16="http://schemas.microsoft.com/office/drawing/2014/main" id="{B5ADDA5C-B6D3-D1B3-2F99-0DFF10B14E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4478" y="1554075"/>
            <a:ext cx="1200739" cy="1698104"/>
          </a:xfrm>
          <a:prstGeom prst="rect">
            <a:avLst/>
          </a:prstGeom>
        </p:spPr>
      </p:pic>
      <p:sp>
        <p:nvSpPr>
          <p:cNvPr id="11" name="TextBox 10">
            <a:extLst>
              <a:ext uri="{FF2B5EF4-FFF2-40B4-BE49-F238E27FC236}">
                <a16:creationId xmlns:a16="http://schemas.microsoft.com/office/drawing/2014/main" id="{75B45FDD-29D8-2827-8B34-EA09EE70D97F}"/>
              </a:ext>
            </a:extLst>
          </p:cNvPr>
          <p:cNvSpPr txBox="1"/>
          <p:nvPr/>
        </p:nvSpPr>
        <p:spPr>
          <a:xfrm>
            <a:off x="3474810" y="2344213"/>
            <a:ext cx="3849915" cy="1077218"/>
          </a:xfrm>
          <a:prstGeom prst="rect">
            <a:avLst/>
          </a:prstGeom>
          <a:noFill/>
        </p:spPr>
        <p:txBody>
          <a:bodyPr wrap="square">
            <a:spAutoFit/>
          </a:bodyPr>
          <a:lstStyle/>
          <a:p>
            <a:pPr algn="just"/>
            <a:endParaRPr lang="en-US" sz="1600" b="0" i="0" u="none" strike="noStrike" baseline="0" dirty="0">
              <a:solidFill>
                <a:srgbClr val="211D1E"/>
              </a:solidFill>
              <a:latin typeface="Source Sans Pro" panose="020B0503030403020204" pitchFamily="34" charset="0"/>
            </a:endParaRPr>
          </a:p>
          <a:p>
            <a:pPr algn="just"/>
            <a:r>
              <a:rPr lang="en-US" sz="1600" b="0" i="0" u="none" strike="noStrike" baseline="0" dirty="0">
                <a:solidFill>
                  <a:srgbClr val="211D1E"/>
                </a:solidFill>
                <a:latin typeface="Source Sans Pro" panose="020B0503030403020204" pitchFamily="34" charset="0"/>
              </a:rPr>
              <a:t>HELCOM carries out </a:t>
            </a:r>
            <a:r>
              <a:rPr lang="en-US" sz="1600" b="1" i="0" u="none" strike="noStrike" baseline="0" dirty="0">
                <a:solidFill>
                  <a:srgbClr val="211D1E"/>
                </a:solidFill>
                <a:latin typeface="Source Sans Pro" panose="020B0503030403020204" pitchFamily="34" charset="0"/>
              </a:rPr>
              <a:t>holistic assessments </a:t>
            </a:r>
            <a:r>
              <a:rPr lang="en-US" sz="1600" b="0" i="0" u="none" strike="noStrike" baseline="0" dirty="0">
                <a:solidFill>
                  <a:srgbClr val="211D1E"/>
                </a:solidFill>
                <a:latin typeface="Source Sans Pro" panose="020B0503030403020204" pitchFamily="34" charset="0"/>
              </a:rPr>
              <a:t>every six years to follow up on how well the measures are functioning.</a:t>
            </a:r>
          </a:p>
        </p:txBody>
      </p:sp>
      <p:sp>
        <p:nvSpPr>
          <p:cNvPr id="13" name="TextBox 12">
            <a:extLst>
              <a:ext uri="{FF2B5EF4-FFF2-40B4-BE49-F238E27FC236}">
                <a16:creationId xmlns:a16="http://schemas.microsoft.com/office/drawing/2014/main" id="{8CE9A019-9FA4-D390-E153-78CFE36946B1}"/>
              </a:ext>
            </a:extLst>
          </p:cNvPr>
          <p:cNvSpPr txBox="1"/>
          <p:nvPr/>
        </p:nvSpPr>
        <p:spPr>
          <a:xfrm>
            <a:off x="3474810" y="3864777"/>
            <a:ext cx="3849915" cy="584775"/>
          </a:xfrm>
          <a:prstGeom prst="rect">
            <a:avLst/>
          </a:prstGeom>
          <a:noFill/>
        </p:spPr>
        <p:txBody>
          <a:bodyPr wrap="square">
            <a:spAutoFit/>
          </a:bodyPr>
          <a:lstStyle/>
          <a:p>
            <a:pPr algn="just"/>
            <a:r>
              <a:rPr lang="en-US" sz="1600" b="0" i="0" u="none" strike="noStrike" baseline="0" dirty="0">
                <a:solidFill>
                  <a:srgbClr val="211D1E"/>
                </a:solidFill>
                <a:latin typeface="Source Sans Pro" panose="020B0503030403020204" pitchFamily="34" charset="0"/>
              </a:rPr>
              <a:t>The </a:t>
            </a:r>
            <a:r>
              <a:rPr lang="en-US" sz="1600" b="1" i="0" u="none" strike="noStrike" baseline="0" dirty="0">
                <a:solidFill>
                  <a:srgbClr val="211D1E"/>
                </a:solidFill>
                <a:latin typeface="Source Sans Pro" panose="020B0503030403020204" pitchFamily="34" charset="0"/>
              </a:rPr>
              <a:t>third HELCOM holistic assessment </a:t>
            </a:r>
            <a:r>
              <a:rPr lang="en-US" sz="1600" i="0" u="none" strike="noStrike" baseline="0" dirty="0">
                <a:solidFill>
                  <a:srgbClr val="211D1E"/>
                </a:solidFill>
                <a:latin typeface="Source Sans Pro" panose="020B0503030403020204" pitchFamily="34" charset="0"/>
              </a:rPr>
              <a:t>(</a:t>
            </a:r>
            <a:r>
              <a:rPr lang="en-US" sz="1600" b="0" i="0" u="none" strike="noStrike" baseline="0" dirty="0">
                <a:solidFill>
                  <a:srgbClr val="211D1E"/>
                </a:solidFill>
                <a:latin typeface="Source Sans Pro" panose="020B0503030403020204" pitchFamily="34" charset="0"/>
              </a:rPr>
              <a:t>HOLAS 3) focuses on the years 2016-2021.</a:t>
            </a:r>
          </a:p>
        </p:txBody>
      </p:sp>
      <p:sp>
        <p:nvSpPr>
          <p:cNvPr id="15" name="TextBox 14">
            <a:extLst>
              <a:ext uri="{FF2B5EF4-FFF2-40B4-BE49-F238E27FC236}">
                <a16:creationId xmlns:a16="http://schemas.microsoft.com/office/drawing/2014/main" id="{AEDE3BBC-2510-1373-E72D-593848B647AE}"/>
              </a:ext>
            </a:extLst>
          </p:cNvPr>
          <p:cNvSpPr txBox="1"/>
          <p:nvPr/>
        </p:nvSpPr>
        <p:spPr>
          <a:xfrm>
            <a:off x="3474810" y="4880421"/>
            <a:ext cx="4721894" cy="830997"/>
          </a:xfrm>
          <a:prstGeom prst="rect">
            <a:avLst/>
          </a:prstGeom>
          <a:noFill/>
        </p:spPr>
        <p:txBody>
          <a:bodyPr wrap="square">
            <a:spAutoFit/>
          </a:bodyPr>
          <a:lstStyle/>
          <a:p>
            <a:r>
              <a:rPr lang="en-US" sz="1600" u="none" strike="noStrike" baseline="0" dirty="0">
                <a:solidFill>
                  <a:srgbClr val="211D1E"/>
                </a:solidFill>
                <a:latin typeface="Source Sans Pro" panose="020B0503030403020204" pitchFamily="34" charset="0"/>
              </a:rPr>
              <a:t>The </a:t>
            </a:r>
            <a:r>
              <a:rPr lang="en-US" sz="1600" b="1" u="none" strike="noStrike" baseline="0" dirty="0">
                <a:solidFill>
                  <a:srgbClr val="211D1E"/>
                </a:solidFill>
                <a:latin typeface="Source Sans Pro" panose="020B0503030403020204" pitchFamily="34" charset="0"/>
              </a:rPr>
              <a:t>State of the Baltic Sea </a:t>
            </a:r>
            <a:r>
              <a:rPr lang="en-US" sz="1600" b="0" i="0" u="none" strike="noStrike" baseline="0" dirty="0">
                <a:solidFill>
                  <a:srgbClr val="211D1E"/>
                </a:solidFill>
                <a:latin typeface="Source Sans Pro" panose="020B0503030403020204" pitchFamily="34" charset="0"/>
              </a:rPr>
              <a:t>(2023) is synthesis report based on a wide range of assessment products produced within HOLAS 3. </a:t>
            </a:r>
            <a:endParaRPr lang="en-GB" sz="1600" dirty="0"/>
          </a:p>
        </p:txBody>
      </p:sp>
    </p:spTree>
    <p:extLst>
      <p:ext uri="{BB962C8B-B14F-4D97-AF65-F5344CB8AC3E}">
        <p14:creationId xmlns:p14="http://schemas.microsoft.com/office/powerpoint/2010/main" val="1704781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26F673-488C-9AEC-935B-0C7B4FAC01E9}"/>
              </a:ext>
            </a:extLst>
          </p:cNvPr>
          <p:cNvSpPr>
            <a:spLocks noGrp="1"/>
          </p:cNvSpPr>
          <p:nvPr>
            <p:ph type="title"/>
          </p:nvPr>
        </p:nvSpPr>
        <p:spPr/>
        <p:txBody>
          <a:bodyPr/>
          <a:lstStyle/>
          <a:p>
            <a:r>
              <a:rPr lang="en-US" dirty="0"/>
              <a:t>HOLAS timeline</a:t>
            </a:r>
            <a:endParaRPr lang="en-GB" dirty="0"/>
          </a:p>
        </p:txBody>
      </p:sp>
      <p:grpSp>
        <p:nvGrpSpPr>
          <p:cNvPr id="21" name="Group 20">
            <a:extLst>
              <a:ext uri="{FF2B5EF4-FFF2-40B4-BE49-F238E27FC236}">
                <a16:creationId xmlns:a16="http://schemas.microsoft.com/office/drawing/2014/main" id="{3BCF7001-9F02-A0E7-BCB5-0E9C35F62421}"/>
              </a:ext>
            </a:extLst>
          </p:cNvPr>
          <p:cNvGrpSpPr/>
          <p:nvPr/>
        </p:nvGrpSpPr>
        <p:grpSpPr>
          <a:xfrm>
            <a:off x="1079500" y="2866877"/>
            <a:ext cx="10071100" cy="1455424"/>
            <a:chOff x="1079500" y="3461237"/>
            <a:chExt cx="10071100" cy="1455424"/>
          </a:xfrm>
        </p:grpSpPr>
        <p:cxnSp>
          <p:nvCxnSpPr>
            <p:cNvPr id="7" name="Straight Connector 6">
              <a:extLst>
                <a:ext uri="{FF2B5EF4-FFF2-40B4-BE49-F238E27FC236}">
                  <a16:creationId xmlns:a16="http://schemas.microsoft.com/office/drawing/2014/main" id="{99ADC1A8-6B69-AA63-DD6A-8A3DFA3D9D27}"/>
                </a:ext>
              </a:extLst>
            </p:cNvPr>
            <p:cNvCxnSpPr/>
            <p:nvPr/>
          </p:nvCxnSpPr>
          <p:spPr>
            <a:xfrm>
              <a:off x="1781175" y="3560421"/>
              <a:ext cx="0" cy="790575"/>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09308E8-94C9-867A-1E28-C010AEA552D9}"/>
                </a:ext>
              </a:extLst>
            </p:cNvPr>
            <p:cNvSpPr txBox="1"/>
            <p:nvPr/>
          </p:nvSpPr>
          <p:spPr>
            <a:xfrm>
              <a:off x="1276350" y="4547329"/>
              <a:ext cx="1019174" cy="369332"/>
            </a:xfrm>
            <a:prstGeom prst="rect">
              <a:avLst/>
            </a:prstGeom>
            <a:noFill/>
          </p:spPr>
          <p:txBody>
            <a:bodyPr wrap="square" rtlCol="0">
              <a:spAutoFit/>
            </a:bodyPr>
            <a:lstStyle/>
            <a:p>
              <a:pPr algn="ctr"/>
              <a:r>
                <a:rPr lang="en-US" dirty="0">
                  <a:solidFill>
                    <a:srgbClr val="00B050"/>
                  </a:solidFill>
                </a:rPr>
                <a:t>2010</a:t>
              </a:r>
              <a:endParaRPr lang="en-GB" dirty="0">
                <a:solidFill>
                  <a:srgbClr val="00B050"/>
                </a:solidFill>
              </a:endParaRPr>
            </a:p>
          </p:txBody>
        </p:sp>
        <p:sp>
          <p:nvSpPr>
            <p:cNvPr id="10" name="TextBox 9">
              <a:extLst>
                <a:ext uri="{FF2B5EF4-FFF2-40B4-BE49-F238E27FC236}">
                  <a16:creationId xmlns:a16="http://schemas.microsoft.com/office/drawing/2014/main" id="{3D78826D-9A54-2EE4-A944-39F5B4D2A631}"/>
                </a:ext>
              </a:extLst>
            </p:cNvPr>
            <p:cNvSpPr txBox="1"/>
            <p:nvPr/>
          </p:nvSpPr>
          <p:spPr>
            <a:xfrm>
              <a:off x="9148762" y="4547329"/>
              <a:ext cx="1019174" cy="369332"/>
            </a:xfrm>
            <a:prstGeom prst="rect">
              <a:avLst/>
            </a:prstGeom>
            <a:noFill/>
          </p:spPr>
          <p:txBody>
            <a:bodyPr wrap="square" rtlCol="0">
              <a:spAutoFit/>
            </a:bodyPr>
            <a:lstStyle/>
            <a:p>
              <a:pPr algn="ctr"/>
              <a:r>
                <a:rPr lang="en-US" dirty="0">
                  <a:solidFill>
                    <a:srgbClr val="00B050"/>
                  </a:solidFill>
                </a:rPr>
                <a:t>2023</a:t>
              </a:r>
              <a:endParaRPr lang="en-GB" dirty="0">
                <a:solidFill>
                  <a:srgbClr val="00B050"/>
                </a:solidFill>
              </a:endParaRPr>
            </a:p>
          </p:txBody>
        </p:sp>
        <p:sp>
          <p:nvSpPr>
            <p:cNvPr id="11" name="TextBox 10">
              <a:extLst>
                <a:ext uri="{FF2B5EF4-FFF2-40B4-BE49-F238E27FC236}">
                  <a16:creationId xmlns:a16="http://schemas.microsoft.com/office/drawing/2014/main" id="{43BDC171-E1C4-F5CE-D6C8-AF8023FBF1F1}"/>
                </a:ext>
              </a:extLst>
            </p:cNvPr>
            <p:cNvSpPr txBox="1"/>
            <p:nvPr/>
          </p:nvSpPr>
          <p:spPr>
            <a:xfrm>
              <a:off x="5276850" y="4547329"/>
              <a:ext cx="1019174" cy="369332"/>
            </a:xfrm>
            <a:prstGeom prst="rect">
              <a:avLst/>
            </a:prstGeom>
            <a:noFill/>
          </p:spPr>
          <p:txBody>
            <a:bodyPr wrap="square" rtlCol="0">
              <a:spAutoFit/>
            </a:bodyPr>
            <a:lstStyle/>
            <a:p>
              <a:pPr algn="ctr"/>
              <a:r>
                <a:rPr lang="en-US" dirty="0">
                  <a:solidFill>
                    <a:srgbClr val="00B050"/>
                  </a:solidFill>
                </a:rPr>
                <a:t>2018</a:t>
              </a:r>
              <a:endParaRPr lang="en-GB" dirty="0">
                <a:solidFill>
                  <a:srgbClr val="00B050"/>
                </a:solidFill>
              </a:endParaRPr>
            </a:p>
          </p:txBody>
        </p:sp>
        <p:cxnSp>
          <p:nvCxnSpPr>
            <p:cNvPr id="12" name="Straight Connector 11">
              <a:extLst>
                <a:ext uri="{FF2B5EF4-FFF2-40B4-BE49-F238E27FC236}">
                  <a16:creationId xmlns:a16="http://schemas.microsoft.com/office/drawing/2014/main" id="{27090CB2-97D3-DD49-D715-E4A0126CFC7F}"/>
                </a:ext>
              </a:extLst>
            </p:cNvPr>
            <p:cNvCxnSpPr/>
            <p:nvPr/>
          </p:nvCxnSpPr>
          <p:spPr>
            <a:xfrm>
              <a:off x="5746748" y="3560421"/>
              <a:ext cx="0" cy="79057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910E18D-FB9A-5B60-FDCD-FE36A2E853C5}"/>
                </a:ext>
              </a:extLst>
            </p:cNvPr>
            <p:cNvCxnSpPr/>
            <p:nvPr/>
          </p:nvCxnSpPr>
          <p:spPr>
            <a:xfrm>
              <a:off x="9658349" y="3560421"/>
              <a:ext cx="0" cy="79057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C63AAF7-A9FE-B918-B9BE-4FB9BC45E80E}"/>
                </a:ext>
              </a:extLst>
            </p:cNvPr>
            <p:cNvCxnSpPr/>
            <p:nvPr/>
          </p:nvCxnSpPr>
          <p:spPr>
            <a:xfrm>
              <a:off x="1079500" y="4341471"/>
              <a:ext cx="100711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69BFC469-821F-2639-3398-593F6F746A01}"/>
                </a:ext>
              </a:extLst>
            </p:cNvPr>
            <p:cNvSpPr/>
            <p:nvPr/>
          </p:nvSpPr>
          <p:spPr>
            <a:xfrm>
              <a:off x="1717522" y="3461237"/>
              <a:ext cx="117584" cy="118235"/>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Oval 18">
              <a:extLst>
                <a:ext uri="{FF2B5EF4-FFF2-40B4-BE49-F238E27FC236}">
                  <a16:creationId xmlns:a16="http://schemas.microsoft.com/office/drawing/2014/main" id="{7F471E6A-CF7F-B8D6-8C42-183C8C4809AD}"/>
                </a:ext>
              </a:extLst>
            </p:cNvPr>
            <p:cNvSpPr/>
            <p:nvPr/>
          </p:nvSpPr>
          <p:spPr>
            <a:xfrm>
              <a:off x="5687914" y="3479638"/>
              <a:ext cx="117584" cy="118235"/>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Oval 19">
              <a:extLst>
                <a:ext uri="{FF2B5EF4-FFF2-40B4-BE49-F238E27FC236}">
                  <a16:creationId xmlns:a16="http://schemas.microsoft.com/office/drawing/2014/main" id="{E6D18038-516B-9389-5492-A0B19F23F323}"/>
                </a:ext>
              </a:extLst>
            </p:cNvPr>
            <p:cNvSpPr/>
            <p:nvPr/>
          </p:nvSpPr>
          <p:spPr>
            <a:xfrm>
              <a:off x="9599514" y="3479638"/>
              <a:ext cx="117584" cy="118235"/>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4" name="Group 23">
            <a:extLst>
              <a:ext uri="{FF2B5EF4-FFF2-40B4-BE49-F238E27FC236}">
                <a16:creationId xmlns:a16="http://schemas.microsoft.com/office/drawing/2014/main" id="{59C6F351-6E25-C5EF-1BC2-5C9A2BDB00A6}"/>
              </a:ext>
            </a:extLst>
          </p:cNvPr>
          <p:cNvGrpSpPr/>
          <p:nvPr/>
        </p:nvGrpSpPr>
        <p:grpSpPr>
          <a:xfrm>
            <a:off x="4522784" y="1534478"/>
            <a:ext cx="2238377" cy="4156677"/>
            <a:chOff x="4522784" y="1534478"/>
            <a:chExt cx="2238377" cy="4156677"/>
          </a:xfrm>
        </p:grpSpPr>
        <p:sp>
          <p:nvSpPr>
            <p:cNvPr id="13" name="TextBox 12">
              <a:extLst>
                <a:ext uri="{FF2B5EF4-FFF2-40B4-BE49-F238E27FC236}">
                  <a16:creationId xmlns:a16="http://schemas.microsoft.com/office/drawing/2014/main" id="{CD552205-AB23-3A78-187E-33190FF724B5}"/>
                </a:ext>
              </a:extLst>
            </p:cNvPr>
            <p:cNvSpPr txBox="1"/>
            <p:nvPr/>
          </p:nvSpPr>
          <p:spPr>
            <a:xfrm>
              <a:off x="4522784" y="1534478"/>
              <a:ext cx="2238377" cy="1200329"/>
            </a:xfrm>
            <a:prstGeom prst="rect">
              <a:avLst/>
            </a:prstGeom>
            <a:noFill/>
          </p:spPr>
          <p:txBody>
            <a:bodyPr wrap="square" rtlCol="0">
              <a:spAutoFit/>
            </a:bodyPr>
            <a:lstStyle/>
            <a:p>
              <a:pPr algn="ctr"/>
              <a:r>
                <a:rPr lang="en-US" dirty="0"/>
                <a:t>Second HELCOM holistic assessment 2011-2016</a:t>
              </a:r>
            </a:p>
            <a:p>
              <a:pPr algn="ctr"/>
              <a:r>
                <a:rPr lang="en-US" dirty="0"/>
                <a:t>(HOLAS II) </a:t>
              </a:r>
              <a:endParaRPr lang="en-GB" dirty="0"/>
            </a:p>
          </p:txBody>
        </p:sp>
        <p:pic>
          <p:nvPicPr>
            <p:cNvPr id="6" name="Picture 5" descr="A close-up of a group of wooden posts in water&#10;&#10;Description automatically generated">
              <a:extLst>
                <a:ext uri="{FF2B5EF4-FFF2-40B4-BE49-F238E27FC236}">
                  <a16:creationId xmlns:a16="http://schemas.microsoft.com/office/drawing/2014/main" id="{AAD93A6F-0846-BA4F-D05E-E400F89C5A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6514" y="4489941"/>
              <a:ext cx="849890" cy="1201214"/>
            </a:xfrm>
            <a:prstGeom prst="rect">
              <a:avLst/>
            </a:prstGeom>
          </p:spPr>
        </p:pic>
      </p:grpSp>
      <p:grpSp>
        <p:nvGrpSpPr>
          <p:cNvPr id="23" name="Group 22">
            <a:extLst>
              <a:ext uri="{FF2B5EF4-FFF2-40B4-BE49-F238E27FC236}">
                <a16:creationId xmlns:a16="http://schemas.microsoft.com/office/drawing/2014/main" id="{8B2DB896-0BA1-1B65-6ABE-A10D09B9D198}"/>
              </a:ext>
            </a:extLst>
          </p:cNvPr>
          <p:cNvGrpSpPr/>
          <p:nvPr/>
        </p:nvGrpSpPr>
        <p:grpSpPr>
          <a:xfrm>
            <a:off x="909637" y="1811595"/>
            <a:ext cx="1743075" cy="3697520"/>
            <a:chOff x="909637" y="1811595"/>
            <a:chExt cx="1743075" cy="3697520"/>
          </a:xfrm>
        </p:grpSpPr>
        <p:sp>
          <p:nvSpPr>
            <p:cNvPr id="9" name="TextBox 8">
              <a:extLst>
                <a:ext uri="{FF2B5EF4-FFF2-40B4-BE49-F238E27FC236}">
                  <a16:creationId xmlns:a16="http://schemas.microsoft.com/office/drawing/2014/main" id="{F3BED5C0-D92E-4109-70F3-51D3F56F0881}"/>
                </a:ext>
              </a:extLst>
            </p:cNvPr>
            <p:cNvSpPr txBox="1"/>
            <p:nvPr/>
          </p:nvSpPr>
          <p:spPr>
            <a:xfrm>
              <a:off x="909637" y="1811595"/>
              <a:ext cx="1743075" cy="923330"/>
            </a:xfrm>
            <a:prstGeom prst="rect">
              <a:avLst/>
            </a:prstGeom>
            <a:noFill/>
          </p:spPr>
          <p:txBody>
            <a:bodyPr wrap="square" rtlCol="0">
              <a:spAutoFit/>
            </a:bodyPr>
            <a:lstStyle/>
            <a:p>
              <a:pPr algn="ctr"/>
              <a:r>
                <a:rPr lang="en-US" dirty="0"/>
                <a:t>Initial holistic assessment 2003-2007 </a:t>
              </a:r>
              <a:endParaRPr lang="en-GB" dirty="0"/>
            </a:p>
          </p:txBody>
        </p:sp>
        <p:pic>
          <p:nvPicPr>
            <p:cNvPr id="22" name="Picture 21" descr="A brochure of a sea environment&#10;&#10;Description automatically generated with medium confidence">
              <a:extLst>
                <a:ext uri="{FF2B5EF4-FFF2-40B4-BE49-F238E27FC236}">
                  <a16:creationId xmlns:a16="http://schemas.microsoft.com/office/drawing/2014/main" id="{83B9DAF8-5D4C-0E12-E06E-EC153D0B6F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6350" y="4489941"/>
              <a:ext cx="1019174" cy="1019174"/>
            </a:xfrm>
            <a:prstGeom prst="rect">
              <a:avLst/>
            </a:prstGeom>
          </p:spPr>
        </p:pic>
      </p:grpSp>
      <p:grpSp>
        <p:nvGrpSpPr>
          <p:cNvPr id="27" name="Group 26">
            <a:extLst>
              <a:ext uri="{FF2B5EF4-FFF2-40B4-BE49-F238E27FC236}">
                <a16:creationId xmlns:a16="http://schemas.microsoft.com/office/drawing/2014/main" id="{67C66CCA-5847-CE05-3320-C335A5E8CFB6}"/>
              </a:ext>
            </a:extLst>
          </p:cNvPr>
          <p:cNvGrpSpPr/>
          <p:nvPr/>
        </p:nvGrpSpPr>
        <p:grpSpPr>
          <a:xfrm>
            <a:off x="8583608" y="1534478"/>
            <a:ext cx="2135188" cy="4132418"/>
            <a:chOff x="8583608" y="1534478"/>
            <a:chExt cx="2135188" cy="4132418"/>
          </a:xfrm>
        </p:grpSpPr>
        <p:sp>
          <p:nvSpPr>
            <p:cNvPr id="15" name="TextBox 14">
              <a:extLst>
                <a:ext uri="{FF2B5EF4-FFF2-40B4-BE49-F238E27FC236}">
                  <a16:creationId xmlns:a16="http://schemas.microsoft.com/office/drawing/2014/main" id="{0D7561AA-42F2-C587-E9F5-5FDFBD07C603}"/>
                </a:ext>
              </a:extLst>
            </p:cNvPr>
            <p:cNvSpPr txBox="1"/>
            <p:nvPr/>
          </p:nvSpPr>
          <p:spPr>
            <a:xfrm>
              <a:off x="8583608" y="1534478"/>
              <a:ext cx="2135188" cy="1200329"/>
            </a:xfrm>
            <a:prstGeom prst="rect">
              <a:avLst/>
            </a:prstGeom>
            <a:noFill/>
          </p:spPr>
          <p:txBody>
            <a:bodyPr wrap="square" rtlCol="0">
              <a:spAutoFit/>
            </a:bodyPr>
            <a:lstStyle/>
            <a:p>
              <a:pPr algn="ctr"/>
              <a:r>
                <a:rPr lang="en-US" dirty="0"/>
                <a:t>Third HELCOM holistic assessment 2016-2021 </a:t>
              </a:r>
            </a:p>
            <a:p>
              <a:pPr algn="ctr"/>
              <a:r>
                <a:rPr lang="en-US" dirty="0"/>
                <a:t>(HOLAS 3)</a:t>
              </a:r>
              <a:endParaRPr lang="en-GB" dirty="0"/>
            </a:p>
          </p:txBody>
        </p:sp>
        <p:pic>
          <p:nvPicPr>
            <p:cNvPr id="26" name="Picture 25" descr="A cover of a book&#10;&#10;Description automatically generated">
              <a:extLst>
                <a:ext uri="{FF2B5EF4-FFF2-40B4-BE49-F238E27FC236}">
                  <a16:creationId xmlns:a16="http://schemas.microsoft.com/office/drawing/2014/main" id="{6620650F-5C3F-934F-F4AC-182DC6FB82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92678" y="4465681"/>
              <a:ext cx="848840" cy="1201215"/>
            </a:xfrm>
            <a:prstGeom prst="rect">
              <a:avLst/>
            </a:prstGeom>
          </p:spPr>
        </p:pic>
      </p:grpSp>
    </p:spTree>
    <p:extLst>
      <p:ext uri="{BB962C8B-B14F-4D97-AF65-F5344CB8AC3E}">
        <p14:creationId xmlns:p14="http://schemas.microsoft.com/office/powerpoint/2010/main" val="3774967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A14B0-9389-ADE2-33DF-8C05A48174E2}"/>
              </a:ext>
            </a:extLst>
          </p:cNvPr>
          <p:cNvSpPr>
            <a:spLocks noGrp="1"/>
          </p:cNvSpPr>
          <p:nvPr>
            <p:ph type="title"/>
          </p:nvPr>
        </p:nvSpPr>
        <p:spPr>
          <a:xfrm>
            <a:off x="902153" y="433951"/>
            <a:ext cx="10515600" cy="1325563"/>
          </a:xfrm>
        </p:spPr>
        <p:txBody>
          <a:bodyPr vert="horz" lIns="91440" tIns="45720" rIns="91440" bIns="45720" rtlCol="0" anchor="ctr">
            <a:normAutofit/>
          </a:bodyPr>
          <a:lstStyle/>
          <a:p>
            <a:r>
              <a:rPr lang="en-US" dirty="0">
                <a:cs typeface="Calibri" panose="020F0502020204030204" pitchFamily="34" charset="0"/>
              </a:rPr>
              <a:t>HOLAS provides decision-makers and authorities with…</a:t>
            </a:r>
          </a:p>
        </p:txBody>
      </p:sp>
      <p:pic>
        <p:nvPicPr>
          <p:cNvPr id="4" name="Picture 3" descr="A black background with white lines&#10;&#10;Description automatically generated">
            <a:extLst>
              <a:ext uri="{FF2B5EF4-FFF2-40B4-BE49-F238E27FC236}">
                <a16:creationId xmlns:a16="http://schemas.microsoft.com/office/drawing/2014/main" id="{C029E3CD-F6A0-717E-2418-5BA1D791C1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3053" y="2974807"/>
            <a:ext cx="523902" cy="523902"/>
          </a:xfrm>
          <a:prstGeom prst="rect">
            <a:avLst/>
          </a:prstGeom>
        </p:spPr>
      </p:pic>
      <p:pic>
        <p:nvPicPr>
          <p:cNvPr id="7" name="Picture 6" descr="A black circle with a black background&#10;&#10;Description automatically generated">
            <a:extLst>
              <a:ext uri="{FF2B5EF4-FFF2-40B4-BE49-F238E27FC236}">
                <a16:creationId xmlns:a16="http://schemas.microsoft.com/office/drawing/2014/main" id="{CB2162E0-80B9-4A63-032C-CFA8B7CC3F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4311" y="3026118"/>
            <a:ext cx="371494" cy="419122"/>
          </a:xfrm>
          <a:prstGeom prst="rect">
            <a:avLst/>
          </a:prstGeom>
        </p:spPr>
      </p:pic>
      <p:pic>
        <p:nvPicPr>
          <p:cNvPr id="9" name="Picture 8" descr="A black background with a black square&#10;&#10;Description automatically generated with medium confidence">
            <a:extLst>
              <a:ext uri="{FF2B5EF4-FFF2-40B4-BE49-F238E27FC236}">
                <a16:creationId xmlns:a16="http://schemas.microsoft.com/office/drawing/2014/main" id="{84C9B1F2-5B76-DFE0-9CCF-91A2EF0DA1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17548" y="3106939"/>
            <a:ext cx="400071" cy="355618"/>
          </a:xfrm>
          <a:prstGeom prst="rect">
            <a:avLst/>
          </a:prstGeom>
        </p:spPr>
      </p:pic>
      <p:pic>
        <p:nvPicPr>
          <p:cNvPr id="15" name="Picture 14" descr="A black line with dots&#10;&#10;Description automatically generated">
            <a:extLst>
              <a:ext uri="{FF2B5EF4-FFF2-40B4-BE49-F238E27FC236}">
                <a16:creationId xmlns:a16="http://schemas.microsoft.com/office/drawing/2014/main" id="{1D6376A1-11AC-15AF-C764-2D4C080F50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64582" y="3181697"/>
            <a:ext cx="577880" cy="346093"/>
          </a:xfrm>
          <a:prstGeom prst="rect">
            <a:avLst/>
          </a:prstGeom>
        </p:spPr>
      </p:pic>
      <p:sp>
        <p:nvSpPr>
          <p:cNvPr id="17" name="TextBox 16">
            <a:extLst>
              <a:ext uri="{FF2B5EF4-FFF2-40B4-BE49-F238E27FC236}">
                <a16:creationId xmlns:a16="http://schemas.microsoft.com/office/drawing/2014/main" id="{18908434-6122-8D59-A03A-6ADDED164793}"/>
              </a:ext>
            </a:extLst>
          </p:cNvPr>
          <p:cNvSpPr txBox="1"/>
          <p:nvPr/>
        </p:nvSpPr>
        <p:spPr>
          <a:xfrm>
            <a:off x="724361" y="3745598"/>
            <a:ext cx="1730477" cy="1200329"/>
          </a:xfrm>
          <a:prstGeom prst="rect">
            <a:avLst/>
          </a:prstGeom>
          <a:noFill/>
        </p:spPr>
        <p:txBody>
          <a:bodyPr wrap="square">
            <a:spAutoFit/>
          </a:bodyPr>
          <a:lstStyle/>
          <a:p>
            <a:r>
              <a:rPr lang="en-US" dirty="0"/>
              <a:t>Information on the status of the Baltic Sea environment</a:t>
            </a:r>
          </a:p>
        </p:txBody>
      </p:sp>
      <p:sp>
        <p:nvSpPr>
          <p:cNvPr id="19" name="TextBox 18">
            <a:extLst>
              <a:ext uri="{FF2B5EF4-FFF2-40B4-BE49-F238E27FC236}">
                <a16:creationId xmlns:a16="http://schemas.microsoft.com/office/drawing/2014/main" id="{4EA85E85-3CA7-9E5D-8610-445A65AA2FE3}"/>
              </a:ext>
            </a:extLst>
          </p:cNvPr>
          <p:cNvSpPr txBox="1"/>
          <p:nvPr/>
        </p:nvSpPr>
        <p:spPr>
          <a:xfrm>
            <a:off x="2853117" y="3736073"/>
            <a:ext cx="1730477" cy="1200329"/>
          </a:xfrm>
          <a:prstGeom prst="rect">
            <a:avLst/>
          </a:prstGeom>
          <a:noFill/>
        </p:spPr>
        <p:txBody>
          <a:bodyPr wrap="square">
            <a:spAutoFit/>
          </a:bodyPr>
          <a:lstStyle/>
          <a:p>
            <a:r>
              <a:rPr lang="en-US" dirty="0"/>
              <a:t>Information on the spatial variation of status</a:t>
            </a:r>
            <a:endParaRPr lang="en-GB" dirty="0"/>
          </a:p>
        </p:txBody>
      </p:sp>
      <p:sp>
        <p:nvSpPr>
          <p:cNvPr id="21" name="TextBox 20">
            <a:extLst>
              <a:ext uri="{FF2B5EF4-FFF2-40B4-BE49-F238E27FC236}">
                <a16:creationId xmlns:a16="http://schemas.microsoft.com/office/drawing/2014/main" id="{3C98B022-382D-E70B-7EC8-D8E02B0F08E0}"/>
              </a:ext>
            </a:extLst>
          </p:cNvPr>
          <p:cNvSpPr txBox="1"/>
          <p:nvPr/>
        </p:nvSpPr>
        <p:spPr>
          <a:xfrm>
            <a:off x="4797431" y="3738346"/>
            <a:ext cx="1730477" cy="1200329"/>
          </a:xfrm>
          <a:prstGeom prst="rect">
            <a:avLst/>
          </a:prstGeom>
          <a:noFill/>
        </p:spPr>
        <p:txBody>
          <a:bodyPr wrap="square">
            <a:spAutoFit/>
          </a:bodyPr>
          <a:lstStyle/>
          <a:p>
            <a:r>
              <a:rPr lang="en-US" dirty="0"/>
              <a:t>Information trends in development over time</a:t>
            </a:r>
          </a:p>
        </p:txBody>
      </p:sp>
      <p:sp>
        <p:nvSpPr>
          <p:cNvPr id="23" name="TextBox 22">
            <a:extLst>
              <a:ext uri="{FF2B5EF4-FFF2-40B4-BE49-F238E27FC236}">
                <a16:creationId xmlns:a16="http://schemas.microsoft.com/office/drawing/2014/main" id="{20D882D4-7296-2A26-701F-E74AF079D963}"/>
              </a:ext>
            </a:extLst>
          </p:cNvPr>
          <p:cNvSpPr txBox="1"/>
          <p:nvPr/>
        </p:nvSpPr>
        <p:spPr>
          <a:xfrm>
            <a:off x="6518277" y="3740001"/>
            <a:ext cx="2090541" cy="1200329"/>
          </a:xfrm>
          <a:prstGeom prst="rect">
            <a:avLst/>
          </a:prstGeom>
          <a:noFill/>
        </p:spPr>
        <p:txBody>
          <a:bodyPr wrap="square">
            <a:spAutoFit/>
          </a:bodyPr>
          <a:lstStyle/>
          <a:p>
            <a:r>
              <a:rPr lang="en-US" dirty="0"/>
              <a:t>Informs on the distribution of pressures and human activities</a:t>
            </a:r>
          </a:p>
        </p:txBody>
      </p:sp>
      <p:sp>
        <p:nvSpPr>
          <p:cNvPr id="25" name="TextBox 24">
            <a:extLst>
              <a:ext uri="{FF2B5EF4-FFF2-40B4-BE49-F238E27FC236}">
                <a16:creationId xmlns:a16="http://schemas.microsoft.com/office/drawing/2014/main" id="{1076D8EE-64DC-7FA8-F6F8-E7C28CD332D1}"/>
              </a:ext>
            </a:extLst>
          </p:cNvPr>
          <p:cNvSpPr txBox="1"/>
          <p:nvPr/>
        </p:nvSpPr>
        <p:spPr>
          <a:xfrm>
            <a:off x="8559392" y="3726548"/>
            <a:ext cx="1667736" cy="923330"/>
          </a:xfrm>
          <a:prstGeom prst="rect">
            <a:avLst/>
          </a:prstGeom>
          <a:noFill/>
        </p:spPr>
        <p:txBody>
          <a:bodyPr wrap="square">
            <a:spAutoFit/>
          </a:bodyPr>
          <a:lstStyle/>
          <a:p>
            <a:r>
              <a:rPr lang="en-US" dirty="0"/>
              <a:t>Follow up on the effect of our measures</a:t>
            </a:r>
          </a:p>
        </p:txBody>
      </p:sp>
      <p:pic>
        <p:nvPicPr>
          <p:cNvPr id="29" name="Picture 28" descr="A black background with a black square&#10;&#10;Description automatically generated with medium confidence">
            <a:extLst>
              <a:ext uri="{FF2B5EF4-FFF2-40B4-BE49-F238E27FC236}">
                <a16:creationId xmlns:a16="http://schemas.microsoft.com/office/drawing/2014/main" id="{427E831C-246A-E166-A68E-F72720E117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71811" y="3056336"/>
            <a:ext cx="425472" cy="422297"/>
          </a:xfrm>
          <a:prstGeom prst="rect">
            <a:avLst/>
          </a:prstGeom>
        </p:spPr>
      </p:pic>
      <p:sp>
        <p:nvSpPr>
          <p:cNvPr id="6" name="TextBox 5">
            <a:extLst>
              <a:ext uri="{FF2B5EF4-FFF2-40B4-BE49-F238E27FC236}">
                <a16:creationId xmlns:a16="http://schemas.microsoft.com/office/drawing/2014/main" id="{62F63B90-1B6E-604C-ACA7-990C24650F3E}"/>
              </a:ext>
            </a:extLst>
          </p:cNvPr>
          <p:cNvSpPr txBox="1"/>
          <p:nvPr/>
        </p:nvSpPr>
        <p:spPr>
          <a:xfrm>
            <a:off x="10427153" y="3731065"/>
            <a:ext cx="1667736" cy="923330"/>
          </a:xfrm>
          <a:prstGeom prst="rect">
            <a:avLst/>
          </a:prstGeom>
          <a:noFill/>
        </p:spPr>
        <p:txBody>
          <a:bodyPr wrap="square">
            <a:spAutoFit/>
          </a:bodyPr>
          <a:lstStyle/>
          <a:p>
            <a:r>
              <a:rPr lang="en-US" dirty="0"/>
              <a:t>Data for EU MSFD reporting</a:t>
            </a: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C3614DD8-7350-87BD-C0F9-BBD0A6E204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65281" y="2970062"/>
            <a:ext cx="419122" cy="438173"/>
          </a:xfrm>
          <a:prstGeom prst="rect">
            <a:avLst/>
          </a:prstGeom>
        </p:spPr>
      </p:pic>
    </p:spTree>
    <p:extLst>
      <p:ext uri="{BB962C8B-B14F-4D97-AF65-F5344CB8AC3E}">
        <p14:creationId xmlns:p14="http://schemas.microsoft.com/office/powerpoint/2010/main" val="2143773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7C43B-32D0-6C9A-182B-AF5A8871297C}"/>
              </a:ext>
            </a:extLst>
          </p:cNvPr>
          <p:cNvSpPr>
            <a:spLocks noGrp="1"/>
          </p:cNvSpPr>
          <p:nvPr>
            <p:ph type="title"/>
          </p:nvPr>
        </p:nvSpPr>
        <p:spPr/>
        <p:txBody>
          <a:bodyPr/>
          <a:lstStyle/>
          <a:p>
            <a:r>
              <a:rPr lang="en-US" dirty="0"/>
              <a:t>DAPSIM framework </a:t>
            </a:r>
            <a:endParaRPr lang="en-GB" dirty="0"/>
          </a:p>
        </p:txBody>
      </p:sp>
      <p:pic>
        <p:nvPicPr>
          <p:cNvPr id="8" name="Picture 7" descr="A diagram of a diagram&#10;&#10;Description automatically generated with medium confidence">
            <a:extLst>
              <a:ext uri="{FF2B5EF4-FFF2-40B4-BE49-F238E27FC236}">
                <a16:creationId xmlns:a16="http://schemas.microsoft.com/office/drawing/2014/main" id="{86B1537B-6234-C043-88EA-0279D38537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9816" y="1816100"/>
            <a:ext cx="4062295" cy="4284127"/>
          </a:xfrm>
          <a:prstGeom prst="rect">
            <a:avLst/>
          </a:prstGeom>
        </p:spPr>
      </p:pic>
      <p:pic>
        <p:nvPicPr>
          <p:cNvPr id="12" name="Picture 11" descr="A black background with orange arrows&#10;&#10;Description automatically generated">
            <a:extLst>
              <a:ext uri="{FF2B5EF4-FFF2-40B4-BE49-F238E27FC236}">
                <a16:creationId xmlns:a16="http://schemas.microsoft.com/office/drawing/2014/main" id="{D42B2CC5-94A8-8DD2-A48F-F83B27D826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6814" y="3229628"/>
            <a:ext cx="1408298" cy="1457070"/>
          </a:xfrm>
          <a:prstGeom prst="rect">
            <a:avLst/>
          </a:prstGeom>
        </p:spPr>
      </p:pic>
    </p:spTree>
    <p:extLst>
      <p:ext uri="{BB962C8B-B14F-4D97-AF65-F5344CB8AC3E}">
        <p14:creationId xmlns:p14="http://schemas.microsoft.com/office/powerpoint/2010/main" val="755565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7C43B-32D0-6C9A-182B-AF5A8871297C}"/>
              </a:ext>
            </a:extLst>
          </p:cNvPr>
          <p:cNvSpPr>
            <a:spLocks noGrp="1"/>
          </p:cNvSpPr>
          <p:nvPr>
            <p:ph type="title"/>
          </p:nvPr>
        </p:nvSpPr>
        <p:spPr/>
        <p:txBody>
          <a:bodyPr/>
          <a:lstStyle/>
          <a:p>
            <a:r>
              <a:rPr lang="en-US" dirty="0"/>
              <a:t>HOLAS products</a:t>
            </a:r>
            <a:endParaRPr lang="en-GB" dirty="0"/>
          </a:p>
        </p:txBody>
      </p:sp>
      <p:pic>
        <p:nvPicPr>
          <p:cNvPr id="3" name="Content Placeholder 4" descr="Graphical user interface, application&#10;&#10;Description automatically generated">
            <a:extLst>
              <a:ext uri="{FF2B5EF4-FFF2-40B4-BE49-F238E27FC236}">
                <a16:creationId xmlns:a16="http://schemas.microsoft.com/office/drawing/2014/main" id="{6FDED99F-AC33-1428-DDAE-1E2448F42562}"/>
              </a:ext>
            </a:extLst>
          </p:cNvPr>
          <p:cNvPicPr>
            <a:picLocks noChangeAspect="1"/>
          </p:cNvPicPr>
          <p:nvPr/>
        </p:nvPicPr>
        <p:blipFill>
          <a:blip r:embed="rId2"/>
          <a:stretch>
            <a:fillRect/>
          </a:stretch>
        </p:blipFill>
        <p:spPr>
          <a:xfrm>
            <a:off x="1782307" y="1690688"/>
            <a:ext cx="8022094" cy="4522522"/>
          </a:xfrm>
          <a:prstGeom prst="rect">
            <a:avLst/>
          </a:prstGeom>
        </p:spPr>
      </p:pic>
    </p:spTree>
    <p:extLst>
      <p:ext uri="{BB962C8B-B14F-4D97-AF65-F5344CB8AC3E}">
        <p14:creationId xmlns:p14="http://schemas.microsoft.com/office/powerpoint/2010/main" val="3308898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26F673-488C-9AEC-935B-0C7B4FAC01E9}"/>
              </a:ext>
            </a:extLst>
          </p:cNvPr>
          <p:cNvSpPr>
            <a:spLocks noGrp="1"/>
          </p:cNvSpPr>
          <p:nvPr>
            <p:ph type="title"/>
          </p:nvPr>
        </p:nvSpPr>
        <p:spPr>
          <a:xfrm>
            <a:off x="1079500" y="353550"/>
            <a:ext cx="10515600" cy="1325563"/>
          </a:xfrm>
        </p:spPr>
        <p:txBody>
          <a:bodyPr/>
          <a:lstStyle/>
          <a:p>
            <a:r>
              <a:rPr lang="en-US" dirty="0"/>
              <a:t>HOLAS 3 timeline</a:t>
            </a:r>
            <a:endParaRPr lang="en-GB" dirty="0">
              <a:solidFill>
                <a:srgbClr val="FF0000"/>
              </a:solidFill>
            </a:endParaRPr>
          </a:p>
        </p:txBody>
      </p:sp>
      <p:grpSp>
        <p:nvGrpSpPr>
          <p:cNvPr id="29" name="Group 28">
            <a:extLst>
              <a:ext uri="{FF2B5EF4-FFF2-40B4-BE49-F238E27FC236}">
                <a16:creationId xmlns:a16="http://schemas.microsoft.com/office/drawing/2014/main" id="{4CDDDB20-AE5B-8215-727E-2C6C797FC8A2}"/>
              </a:ext>
            </a:extLst>
          </p:cNvPr>
          <p:cNvGrpSpPr/>
          <p:nvPr/>
        </p:nvGrpSpPr>
        <p:grpSpPr>
          <a:xfrm>
            <a:off x="140838" y="1854373"/>
            <a:ext cx="10384922" cy="3884633"/>
            <a:chOff x="765678" y="1663873"/>
            <a:chExt cx="10384922" cy="3884633"/>
          </a:xfrm>
        </p:grpSpPr>
        <p:cxnSp>
          <p:nvCxnSpPr>
            <p:cNvPr id="17" name="Straight Arrow Connector 16">
              <a:extLst>
                <a:ext uri="{FF2B5EF4-FFF2-40B4-BE49-F238E27FC236}">
                  <a16:creationId xmlns:a16="http://schemas.microsoft.com/office/drawing/2014/main" id="{8C63AAF7-A9FE-B918-B9BE-4FB9BC45E80E}"/>
                </a:ext>
              </a:extLst>
            </p:cNvPr>
            <p:cNvCxnSpPr/>
            <p:nvPr/>
          </p:nvCxnSpPr>
          <p:spPr>
            <a:xfrm>
              <a:off x="1079500" y="5151506"/>
              <a:ext cx="100711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7552FA92-4360-50CC-D556-B7E076028509}"/>
                </a:ext>
              </a:extLst>
            </p:cNvPr>
            <p:cNvGrpSpPr/>
            <p:nvPr/>
          </p:nvGrpSpPr>
          <p:grpSpPr>
            <a:xfrm>
              <a:off x="765678" y="1663873"/>
              <a:ext cx="8722178" cy="3884633"/>
              <a:chOff x="765678" y="1663873"/>
              <a:chExt cx="8722178" cy="3884633"/>
            </a:xfrm>
          </p:grpSpPr>
          <p:sp>
            <p:nvSpPr>
              <p:cNvPr id="8" name="TextBox 7">
                <a:extLst>
                  <a:ext uri="{FF2B5EF4-FFF2-40B4-BE49-F238E27FC236}">
                    <a16:creationId xmlns:a16="http://schemas.microsoft.com/office/drawing/2014/main" id="{109308E8-94C9-867A-1E28-C010AEA552D9}"/>
                  </a:ext>
                </a:extLst>
              </p:cNvPr>
              <p:cNvSpPr txBox="1"/>
              <p:nvPr/>
            </p:nvSpPr>
            <p:spPr>
              <a:xfrm>
                <a:off x="765678" y="5179174"/>
                <a:ext cx="1019174" cy="369332"/>
              </a:xfrm>
              <a:prstGeom prst="rect">
                <a:avLst/>
              </a:prstGeom>
              <a:noFill/>
            </p:spPr>
            <p:txBody>
              <a:bodyPr wrap="square" rtlCol="0">
                <a:spAutoFit/>
              </a:bodyPr>
              <a:lstStyle/>
              <a:p>
                <a:pPr algn="ctr"/>
                <a:r>
                  <a:rPr lang="en-US" dirty="0"/>
                  <a:t>2019</a:t>
                </a:r>
                <a:endParaRPr lang="en-GB" dirty="0"/>
              </a:p>
            </p:txBody>
          </p:sp>
          <p:sp>
            <p:nvSpPr>
              <p:cNvPr id="10" name="TextBox 9">
                <a:extLst>
                  <a:ext uri="{FF2B5EF4-FFF2-40B4-BE49-F238E27FC236}">
                    <a16:creationId xmlns:a16="http://schemas.microsoft.com/office/drawing/2014/main" id="{3D78826D-9A54-2EE4-A944-39F5B4D2A631}"/>
                  </a:ext>
                </a:extLst>
              </p:cNvPr>
              <p:cNvSpPr txBox="1"/>
              <p:nvPr/>
            </p:nvSpPr>
            <p:spPr>
              <a:xfrm>
                <a:off x="6510453" y="5166746"/>
                <a:ext cx="1019174" cy="369332"/>
              </a:xfrm>
              <a:prstGeom prst="rect">
                <a:avLst/>
              </a:prstGeom>
              <a:noFill/>
            </p:spPr>
            <p:txBody>
              <a:bodyPr wrap="square" rtlCol="0">
                <a:spAutoFit/>
              </a:bodyPr>
              <a:lstStyle/>
              <a:p>
                <a:pPr algn="ctr"/>
                <a:r>
                  <a:rPr lang="en-US" dirty="0"/>
                  <a:t>2022</a:t>
                </a:r>
                <a:endParaRPr lang="en-GB" dirty="0"/>
              </a:p>
            </p:txBody>
          </p:sp>
          <p:sp>
            <p:nvSpPr>
              <p:cNvPr id="11" name="TextBox 10">
                <a:extLst>
                  <a:ext uri="{FF2B5EF4-FFF2-40B4-BE49-F238E27FC236}">
                    <a16:creationId xmlns:a16="http://schemas.microsoft.com/office/drawing/2014/main" id="{43BDC171-E1C4-F5CE-D6C8-AF8023FBF1F1}"/>
                  </a:ext>
                </a:extLst>
              </p:cNvPr>
              <p:cNvSpPr txBox="1"/>
              <p:nvPr/>
            </p:nvSpPr>
            <p:spPr>
              <a:xfrm>
                <a:off x="4689736" y="5151291"/>
                <a:ext cx="1019174" cy="369332"/>
              </a:xfrm>
              <a:prstGeom prst="rect">
                <a:avLst/>
              </a:prstGeom>
              <a:noFill/>
            </p:spPr>
            <p:txBody>
              <a:bodyPr wrap="square" rtlCol="0">
                <a:spAutoFit/>
              </a:bodyPr>
              <a:lstStyle/>
              <a:p>
                <a:pPr algn="ctr"/>
                <a:r>
                  <a:rPr lang="en-US" dirty="0"/>
                  <a:t>2021</a:t>
                </a:r>
                <a:endParaRPr lang="en-GB" dirty="0"/>
              </a:p>
            </p:txBody>
          </p:sp>
          <p:sp>
            <p:nvSpPr>
              <p:cNvPr id="22" name="TextBox 21">
                <a:extLst>
                  <a:ext uri="{FF2B5EF4-FFF2-40B4-BE49-F238E27FC236}">
                    <a16:creationId xmlns:a16="http://schemas.microsoft.com/office/drawing/2014/main" id="{0C83B181-CAA5-8301-00B6-3D2B034F35A9}"/>
                  </a:ext>
                </a:extLst>
              </p:cNvPr>
              <p:cNvSpPr txBox="1"/>
              <p:nvPr/>
            </p:nvSpPr>
            <p:spPr>
              <a:xfrm>
                <a:off x="8468682" y="5153717"/>
                <a:ext cx="1019174" cy="369332"/>
              </a:xfrm>
              <a:prstGeom prst="rect">
                <a:avLst/>
              </a:prstGeom>
              <a:noFill/>
            </p:spPr>
            <p:txBody>
              <a:bodyPr wrap="square" rtlCol="0">
                <a:spAutoFit/>
              </a:bodyPr>
              <a:lstStyle/>
              <a:p>
                <a:pPr algn="ctr"/>
                <a:r>
                  <a:rPr lang="en-US" dirty="0"/>
                  <a:t>202</a:t>
                </a:r>
                <a:r>
                  <a:rPr lang="en-GB" dirty="0"/>
                  <a:t>3</a:t>
                </a:r>
                <a:endParaRPr lang="en-US" dirty="0"/>
              </a:p>
            </p:txBody>
          </p:sp>
          <p:sp>
            <p:nvSpPr>
              <p:cNvPr id="4" name="TextBox 3">
                <a:extLst>
                  <a:ext uri="{FF2B5EF4-FFF2-40B4-BE49-F238E27FC236}">
                    <a16:creationId xmlns:a16="http://schemas.microsoft.com/office/drawing/2014/main" id="{BDE842B4-A992-C0E7-895E-BDA1931B5A97}"/>
                  </a:ext>
                </a:extLst>
              </p:cNvPr>
              <p:cNvSpPr txBox="1"/>
              <p:nvPr/>
            </p:nvSpPr>
            <p:spPr>
              <a:xfrm>
                <a:off x="2693427" y="5151291"/>
                <a:ext cx="1019174" cy="369332"/>
              </a:xfrm>
              <a:prstGeom prst="rect">
                <a:avLst/>
              </a:prstGeom>
              <a:noFill/>
            </p:spPr>
            <p:txBody>
              <a:bodyPr wrap="square" rtlCol="0">
                <a:spAutoFit/>
              </a:bodyPr>
              <a:lstStyle/>
              <a:p>
                <a:pPr algn="ctr"/>
                <a:r>
                  <a:rPr lang="en-US" dirty="0"/>
                  <a:t>2020</a:t>
                </a:r>
                <a:endParaRPr lang="en-GB" dirty="0"/>
              </a:p>
            </p:txBody>
          </p:sp>
          <p:cxnSp>
            <p:nvCxnSpPr>
              <p:cNvPr id="21" name="Straight Connector 20">
                <a:extLst>
                  <a:ext uri="{FF2B5EF4-FFF2-40B4-BE49-F238E27FC236}">
                    <a16:creationId xmlns:a16="http://schemas.microsoft.com/office/drawing/2014/main" id="{C330CC5B-E895-F571-4F52-5C3ACFEDB8A6}"/>
                  </a:ext>
                </a:extLst>
              </p:cNvPr>
              <p:cNvCxnSpPr>
                <a:cxnSpLocks/>
              </p:cNvCxnSpPr>
              <p:nvPr/>
            </p:nvCxnSpPr>
            <p:spPr>
              <a:xfrm flipH="1">
                <a:off x="3027754" y="1694353"/>
                <a:ext cx="20246" cy="347217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6B61D35-E229-6E73-095A-F09099B806F3}"/>
                  </a:ext>
                </a:extLst>
              </p:cNvPr>
              <p:cNvCxnSpPr/>
              <p:nvPr/>
            </p:nvCxnSpPr>
            <p:spPr>
              <a:xfrm flipH="1">
                <a:off x="4978474" y="1701973"/>
                <a:ext cx="20246" cy="347217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9754572-4335-89B3-31AB-CC831182A1CF}"/>
                  </a:ext>
                </a:extLst>
              </p:cNvPr>
              <p:cNvCxnSpPr/>
              <p:nvPr/>
            </p:nvCxnSpPr>
            <p:spPr>
              <a:xfrm flipH="1">
                <a:off x="6784414" y="1701973"/>
                <a:ext cx="20246" cy="347217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5E48E33-0112-394E-36EE-8735AA0BAEB0}"/>
                  </a:ext>
                </a:extLst>
              </p:cNvPr>
              <p:cNvCxnSpPr/>
              <p:nvPr/>
            </p:nvCxnSpPr>
            <p:spPr>
              <a:xfrm flipH="1">
                <a:off x="8750374" y="1663873"/>
                <a:ext cx="20246" cy="347217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2E3F0E1-F0BF-9ADB-A61B-EBE6B0426881}"/>
                  </a:ext>
                </a:extLst>
              </p:cNvPr>
              <p:cNvCxnSpPr>
                <a:cxnSpLocks/>
              </p:cNvCxnSpPr>
              <p:nvPr/>
            </p:nvCxnSpPr>
            <p:spPr>
              <a:xfrm flipH="1">
                <a:off x="1092274" y="1709593"/>
                <a:ext cx="20246" cy="3472178"/>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grpSp>
      <p:grpSp>
        <p:nvGrpSpPr>
          <p:cNvPr id="62" name="Group 61">
            <a:extLst>
              <a:ext uri="{FF2B5EF4-FFF2-40B4-BE49-F238E27FC236}">
                <a16:creationId xmlns:a16="http://schemas.microsoft.com/office/drawing/2014/main" id="{59D205F3-1B5A-CCC8-E065-04167009A7EC}"/>
              </a:ext>
            </a:extLst>
          </p:cNvPr>
          <p:cNvGrpSpPr/>
          <p:nvPr/>
        </p:nvGrpSpPr>
        <p:grpSpPr>
          <a:xfrm>
            <a:off x="431297" y="4724237"/>
            <a:ext cx="6595410" cy="404023"/>
            <a:chOff x="431297" y="4724237"/>
            <a:chExt cx="6595410" cy="404023"/>
          </a:xfrm>
        </p:grpSpPr>
        <p:sp>
          <p:nvSpPr>
            <p:cNvPr id="6" name="TextBox 5">
              <a:extLst>
                <a:ext uri="{FF2B5EF4-FFF2-40B4-BE49-F238E27FC236}">
                  <a16:creationId xmlns:a16="http://schemas.microsoft.com/office/drawing/2014/main" id="{982E5FEE-D99B-2AE4-A7EA-BA46E4962366}"/>
                </a:ext>
              </a:extLst>
            </p:cNvPr>
            <p:cNvSpPr txBox="1"/>
            <p:nvPr/>
          </p:nvSpPr>
          <p:spPr>
            <a:xfrm>
              <a:off x="431297" y="4724237"/>
              <a:ext cx="2570983" cy="307777"/>
            </a:xfrm>
            <a:prstGeom prst="rect">
              <a:avLst/>
            </a:prstGeom>
            <a:noFill/>
          </p:spPr>
          <p:txBody>
            <a:bodyPr wrap="square" rtlCol="0">
              <a:spAutoFit/>
            </a:bodyPr>
            <a:lstStyle/>
            <a:p>
              <a:r>
                <a:rPr lang="en-US" sz="1400" dirty="0"/>
                <a:t>Development phase</a:t>
              </a:r>
              <a:endParaRPr lang="en-GB" sz="1400" dirty="0"/>
            </a:p>
          </p:txBody>
        </p:sp>
        <p:cxnSp>
          <p:nvCxnSpPr>
            <p:cNvPr id="31" name="Straight Connector 30">
              <a:extLst>
                <a:ext uri="{FF2B5EF4-FFF2-40B4-BE49-F238E27FC236}">
                  <a16:creationId xmlns:a16="http://schemas.microsoft.com/office/drawing/2014/main" id="{E99183DE-E38A-C7E8-5DF9-21C889918434}"/>
                </a:ext>
              </a:extLst>
            </p:cNvPr>
            <p:cNvCxnSpPr/>
            <p:nvPr/>
          </p:nvCxnSpPr>
          <p:spPr>
            <a:xfrm>
              <a:off x="509997" y="5128260"/>
              <a:ext cx="651671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695DDDFA-9349-4939-CE19-AE72AB6E56B7}"/>
              </a:ext>
            </a:extLst>
          </p:cNvPr>
          <p:cNvGrpSpPr/>
          <p:nvPr/>
        </p:nvGrpSpPr>
        <p:grpSpPr>
          <a:xfrm>
            <a:off x="5130032" y="4188125"/>
            <a:ext cx="2570983" cy="361117"/>
            <a:chOff x="5130032" y="4188125"/>
            <a:chExt cx="2570983" cy="361117"/>
          </a:xfrm>
        </p:grpSpPr>
        <p:sp>
          <p:nvSpPr>
            <p:cNvPr id="9" name="TextBox 8">
              <a:extLst>
                <a:ext uri="{FF2B5EF4-FFF2-40B4-BE49-F238E27FC236}">
                  <a16:creationId xmlns:a16="http://schemas.microsoft.com/office/drawing/2014/main" id="{E4346FC7-D7F5-20A0-4AB3-092DB760C5C5}"/>
                </a:ext>
              </a:extLst>
            </p:cNvPr>
            <p:cNvSpPr txBox="1"/>
            <p:nvPr/>
          </p:nvSpPr>
          <p:spPr>
            <a:xfrm>
              <a:off x="5130032" y="4188125"/>
              <a:ext cx="2570983" cy="307777"/>
            </a:xfrm>
            <a:prstGeom prst="rect">
              <a:avLst/>
            </a:prstGeom>
            <a:noFill/>
          </p:spPr>
          <p:txBody>
            <a:bodyPr wrap="square" rtlCol="0">
              <a:spAutoFit/>
            </a:bodyPr>
            <a:lstStyle/>
            <a:p>
              <a:r>
                <a:rPr lang="en-US" sz="1400" dirty="0"/>
                <a:t>Data collection phase</a:t>
              </a:r>
              <a:endParaRPr lang="en-GB" sz="1400" dirty="0"/>
            </a:p>
          </p:txBody>
        </p:sp>
        <p:cxnSp>
          <p:nvCxnSpPr>
            <p:cNvPr id="32" name="Straight Connector 31">
              <a:extLst>
                <a:ext uri="{FF2B5EF4-FFF2-40B4-BE49-F238E27FC236}">
                  <a16:creationId xmlns:a16="http://schemas.microsoft.com/office/drawing/2014/main" id="{67D23F43-42EC-918D-8611-2BCA4A105812}"/>
                </a:ext>
              </a:extLst>
            </p:cNvPr>
            <p:cNvCxnSpPr>
              <a:cxnSpLocks/>
            </p:cNvCxnSpPr>
            <p:nvPr/>
          </p:nvCxnSpPr>
          <p:spPr>
            <a:xfrm>
              <a:off x="5212080" y="4549242"/>
              <a:ext cx="2005832"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66" name="Group 65">
            <a:extLst>
              <a:ext uri="{FF2B5EF4-FFF2-40B4-BE49-F238E27FC236}">
                <a16:creationId xmlns:a16="http://schemas.microsoft.com/office/drawing/2014/main" id="{48195224-EE0A-0A0E-627E-9B1726557049}"/>
              </a:ext>
            </a:extLst>
          </p:cNvPr>
          <p:cNvGrpSpPr/>
          <p:nvPr/>
        </p:nvGrpSpPr>
        <p:grpSpPr>
          <a:xfrm>
            <a:off x="7217912" y="3006865"/>
            <a:ext cx="4059688" cy="1568115"/>
            <a:chOff x="7217912" y="3006865"/>
            <a:chExt cx="4059688" cy="1568115"/>
          </a:xfrm>
        </p:grpSpPr>
        <p:cxnSp>
          <p:nvCxnSpPr>
            <p:cNvPr id="35" name="Straight Connector 34">
              <a:extLst>
                <a:ext uri="{FF2B5EF4-FFF2-40B4-BE49-F238E27FC236}">
                  <a16:creationId xmlns:a16="http://schemas.microsoft.com/office/drawing/2014/main" id="{B45B1AEB-A7D6-5EBE-35E6-3767030BE0A8}"/>
                </a:ext>
              </a:extLst>
            </p:cNvPr>
            <p:cNvCxnSpPr>
              <a:cxnSpLocks/>
            </p:cNvCxnSpPr>
            <p:nvPr/>
          </p:nvCxnSpPr>
          <p:spPr>
            <a:xfrm>
              <a:off x="7277100" y="3314642"/>
              <a:ext cx="2011680" cy="15298"/>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341F08B6-2475-9E57-7A3C-14D9F04CE3DD}"/>
                </a:ext>
              </a:extLst>
            </p:cNvPr>
            <p:cNvGrpSpPr/>
            <p:nvPr/>
          </p:nvGrpSpPr>
          <p:grpSpPr>
            <a:xfrm>
              <a:off x="7217912" y="3006865"/>
              <a:ext cx="4059688" cy="1568115"/>
              <a:chOff x="7217912" y="3006865"/>
              <a:chExt cx="4059688" cy="1568115"/>
            </a:xfrm>
          </p:grpSpPr>
          <p:sp>
            <p:nvSpPr>
              <p:cNvPr id="13" name="TextBox 12">
                <a:extLst>
                  <a:ext uri="{FF2B5EF4-FFF2-40B4-BE49-F238E27FC236}">
                    <a16:creationId xmlns:a16="http://schemas.microsoft.com/office/drawing/2014/main" id="{6EC812FC-862E-B2CC-1D07-5E644ACE18D3}"/>
                  </a:ext>
                </a:extLst>
              </p:cNvPr>
              <p:cNvSpPr txBox="1"/>
              <p:nvPr/>
            </p:nvSpPr>
            <p:spPr>
              <a:xfrm>
                <a:off x="7217912" y="3006865"/>
                <a:ext cx="2570983" cy="307777"/>
              </a:xfrm>
              <a:prstGeom prst="rect">
                <a:avLst/>
              </a:prstGeom>
              <a:noFill/>
            </p:spPr>
            <p:txBody>
              <a:bodyPr wrap="square" rtlCol="0">
                <a:spAutoFit/>
              </a:bodyPr>
              <a:lstStyle/>
              <a:p>
                <a:r>
                  <a:rPr lang="en-US" sz="1400" dirty="0"/>
                  <a:t>Assessment phase</a:t>
                </a:r>
                <a:endParaRPr lang="en-GB" sz="1400" dirty="0"/>
              </a:p>
            </p:txBody>
          </p:sp>
          <p:sp>
            <p:nvSpPr>
              <p:cNvPr id="15" name="TextBox 14">
                <a:extLst>
                  <a:ext uri="{FF2B5EF4-FFF2-40B4-BE49-F238E27FC236}">
                    <a16:creationId xmlns:a16="http://schemas.microsoft.com/office/drawing/2014/main" id="{7D7DB199-58D1-6A3D-6835-772BBDA4EBB7}"/>
                  </a:ext>
                </a:extLst>
              </p:cNvPr>
              <p:cNvSpPr txBox="1"/>
              <p:nvPr/>
            </p:nvSpPr>
            <p:spPr>
              <a:xfrm>
                <a:off x="7232464" y="3372056"/>
                <a:ext cx="2570983" cy="246221"/>
              </a:xfrm>
              <a:prstGeom prst="rect">
                <a:avLst/>
              </a:prstGeom>
              <a:noFill/>
            </p:spPr>
            <p:txBody>
              <a:bodyPr wrap="square" rtlCol="0">
                <a:spAutoFit/>
              </a:bodyPr>
              <a:lstStyle/>
              <a:p>
                <a:r>
                  <a:rPr lang="en-US" sz="1000" dirty="0"/>
                  <a:t>Approval of data</a:t>
                </a:r>
                <a:endParaRPr lang="en-GB" sz="1000" dirty="0"/>
              </a:p>
            </p:txBody>
          </p:sp>
          <p:sp>
            <p:nvSpPr>
              <p:cNvPr id="18" name="TextBox 17">
                <a:extLst>
                  <a:ext uri="{FF2B5EF4-FFF2-40B4-BE49-F238E27FC236}">
                    <a16:creationId xmlns:a16="http://schemas.microsoft.com/office/drawing/2014/main" id="{AA77F1B2-10D5-C58F-F987-42F624431336}"/>
                  </a:ext>
                </a:extLst>
              </p:cNvPr>
              <p:cNvSpPr txBox="1"/>
              <p:nvPr/>
            </p:nvSpPr>
            <p:spPr>
              <a:xfrm>
                <a:off x="7942654" y="3546205"/>
                <a:ext cx="2809166" cy="246221"/>
              </a:xfrm>
              <a:prstGeom prst="rect">
                <a:avLst/>
              </a:prstGeom>
              <a:noFill/>
            </p:spPr>
            <p:txBody>
              <a:bodyPr wrap="square" rtlCol="0">
                <a:spAutoFit/>
              </a:bodyPr>
              <a:lstStyle/>
              <a:p>
                <a:r>
                  <a:rPr lang="en-US" sz="1000" dirty="0"/>
                  <a:t>Approval of indicator reports</a:t>
                </a:r>
                <a:endParaRPr lang="en-GB" sz="1000" dirty="0"/>
              </a:p>
            </p:txBody>
          </p:sp>
          <p:cxnSp>
            <p:nvCxnSpPr>
              <p:cNvPr id="38" name="Straight Connector 37">
                <a:extLst>
                  <a:ext uri="{FF2B5EF4-FFF2-40B4-BE49-F238E27FC236}">
                    <a16:creationId xmlns:a16="http://schemas.microsoft.com/office/drawing/2014/main" id="{A2D6E3DA-3040-29DE-E6E6-C17B433DC7EB}"/>
                  </a:ext>
                </a:extLst>
              </p:cNvPr>
              <p:cNvCxnSpPr>
                <a:cxnSpLocks/>
              </p:cNvCxnSpPr>
              <p:nvPr/>
            </p:nvCxnSpPr>
            <p:spPr>
              <a:xfrm flipV="1">
                <a:off x="7342875" y="3614785"/>
                <a:ext cx="0" cy="20334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4D44DC9-3A50-7277-F41A-DB96F59C7A6F}"/>
                  </a:ext>
                </a:extLst>
              </p:cNvPr>
              <p:cNvCxnSpPr>
                <a:cxnSpLocks/>
              </p:cNvCxnSpPr>
              <p:nvPr/>
            </p:nvCxnSpPr>
            <p:spPr>
              <a:xfrm flipV="1">
                <a:off x="8069389" y="3784875"/>
                <a:ext cx="0" cy="20334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8439EFC1-95D2-48D1-5DB5-27B185741B08}"/>
                  </a:ext>
                </a:extLst>
              </p:cNvPr>
              <p:cNvSpPr txBox="1"/>
              <p:nvPr/>
            </p:nvSpPr>
            <p:spPr>
              <a:xfrm>
                <a:off x="8468434" y="3729085"/>
                <a:ext cx="2809166" cy="246221"/>
              </a:xfrm>
              <a:prstGeom prst="rect">
                <a:avLst/>
              </a:prstGeom>
              <a:noFill/>
            </p:spPr>
            <p:txBody>
              <a:bodyPr wrap="square" rtlCol="0">
                <a:spAutoFit/>
              </a:bodyPr>
              <a:lstStyle/>
              <a:p>
                <a:r>
                  <a:rPr lang="en-US" sz="1000" dirty="0"/>
                  <a:t>Approval of thematic assessments</a:t>
                </a:r>
                <a:endParaRPr lang="en-GB" sz="1000" dirty="0"/>
              </a:p>
            </p:txBody>
          </p:sp>
          <p:cxnSp>
            <p:nvCxnSpPr>
              <p:cNvPr id="44" name="Straight Connector 43">
                <a:extLst>
                  <a:ext uri="{FF2B5EF4-FFF2-40B4-BE49-F238E27FC236}">
                    <a16:creationId xmlns:a16="http://schemas.microsoft.com/office/drawing/2014/main" id="{522BE9F4-2472-EE8E-6F1B-44FB112EABFC}"/>
                  </a:ext>
                </a:extLst>
              </p:cNvPr>
              <p:cNvCxnSpPr>
                <a:cxnSpLocks/>
              </p:cNvCxnSpPr>
              <p:nvPr/>
            </p:nvCxnSpPr>
            <p:spPr>
              <a:xfrm flipV="1">
                <a:off x="8579929" y="3975375"/>
                <a:ext cx="0" cy="20334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937A0587-D94D-B50B-8F05-70F7FF854755}"/>
                  </a:ext>
                </a:extLst>
              </p:cNvPr>
              <p:cNvSpPr txBox="1"/>
              <p:nvPr/>
            </p:nvSpPr>
            <p:spPr>
              <a:xfrm>
                <a:off x="9082659" y="3934851"/>
                <a:ext cx="1717495" cy="400110"/>
              </a:xfrm>
              <a:prstGeom prst="rect">
                <a:avLst/>
              </a:prstGeom>
              <a:noFill/>
            </p:spPr>
            <p:txBody>
              <a:bodyPr wrap="square" rtlCol="0">
                <a:spAutoFit/>
              </a:bodyPr>
              <a:lstStyle/>
              <a:p>
                <a:r>
                  <a:rPr lang="en-US" sz="1000" dirty="0"/>
                  <a:t>Approval of summary report ‘State of the Baltic Sea’</a:t>
                </a:r>
                <a:endParaRPr lang="en-GB" sz="1000" dirty="0"/>
              </a:p>
            </p:txBody>
          </p:sp>
          <p:cxnSp>
            <p:nvCxnSpPr>
              <p:cNvPr id="46" name="Straight Connector 45">
                <a:extLst>
                  <a:ext uri="{FF2B5EF4-FFF2-40B4-BE49-F238E27FC236}">
                    <a16:creationId xmlns:a16="http://schemas.microsoft.com/office/drawing/2014/main" id="{DA635BC2-1571-D432-EAEC-593BB5C30C83}"/>
                  </a:ext>
                </a:extLst>
              </p:cNvPr>
              <p:cNvCxnSpPr>
                <a:cxnSpLocks/>
              </p:cNvCxnSpPr>
              <p:nvPr/>
            </p:nvCxnSpPr>
            <p:spPr>
              <a:xfrm flipV="1">
                <a:off x="9224634" y="4371640"/>
                <a:ext cx="0" cy="20334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pSp>
      </p:grpSp>
      <p:grpSp>
        <p:nvGrpSpPr>
          <p:cNvPr id="72" name="Group 71">
            <a:extLst>
              <a:ext uri="{FF2B5EF4-FFF2-40B4-BE49-F238E27FC236}">
                <a16:creationId xmlns:a16="http://schemas.microsoft.com/office/drawing/2014/main" id="{0AE4DDCE-44CA-C3CE-CBA3-A737F8491B1A}"/>
              </a:ext>
            </a:extLst>
          </p:cNvPr>
          <p:cNvGrpSpPr/>
          <p:nvPr/>
        </p:nvGrpSpPr>
        <p:grpSpPr>
          <a:xfrm>
            <a:off x="8678640" y="1805137"/>
            <a:ext cx="3045926" cy="2012988"/>
            <a:chOff x="8678640" y="1805137"/>
            <a:chExt cx="3045926" cy="2012988"/>
          </a:xfrm>
        </p:grpSpPr>
        <p:sp>
          <p:nvSpPr>
            <p:cNvPr id="56" name="TextBox 55">
              <a:extLst>
                <a:ext uri="{FF2B5EF4-FFF2-40B4-BE49-F238E27FC236}">
                  <a16:creationId xmlns:a16="http://schemas.microsoft.com/office/drawing/2014/main" id="{19E3CB96-4645-8766-5270-727160AD222F}"/>
                </a:ext>
              </a:extLst>
            </p:cNvPr>
            <p:cNvSpPr txBox="1"/>
            <p:nvPr/>
          </p:nvSpPr>
          <p:spPr>
            <a:xfrm>
              <a:off x="8678640" y="2235743"/>
              <a:ext cx="2809166" cy="246221"/>
            </a:xfrm>
            <a:prstGeom prst="rect">
              <a:avLst/>
            </a:prstGeom>
            <a:noFill/>
          </p:spPr>
          <p:txBody>
            <a:bodyPr wrap="square" rtlCol="0">
              <a:spAutoFit/>
            </a:bodyPr>
            <a:lstStyle/>
            <a:p>
              <a:r>
                <a:rPr lang="en-US" sz="1000" dirty="0"/>
                <a:t>Thematic assessments</a:t>
              </a:r>
              <a:endParaRPr lang="en-GB" sz="1000" dirty="0"/>
            </a:p>
          </p:txBody>
        </p:sp>
        <p:grpSp>
          <p:nvGrpSpPr>
            <p:cNvPr id="71" name="Group 70">
              <a:extLst>
                <a:ext uri="{FF2B5EF4-FFF2-40B4-BE49-F238E27FC236}">
                  <a16:creationId xmlns:a16="http://schemas.microsoft.com/office/drawing/2014/main" id="{5777307C-F12D-3178-64E8-2254800E37CF}"/>
                </a:ext>
              </a:extLst>
            </p:cNvPr>
            <p:cNvGrpSpPr/>
            <p:nvPr/>
          </p:nvGrpSpPr>
          <p:grpSpPr>
            <a:xfrm>
              <a:off x="8678640" y="1805137"/>
              <a:ext cx="3045926" cy="2012988"/>
              <a:chOff x="8678640" y="1805137"/>
              <a:chExt cx="3045926" cy="2012988"/>
            </a:xfrm>
          </p:grpSpPr>
          <p:cxnSp>
            <p:nvCxnSpPr>
              <p:cNvPr id="49" name="Straight Connector 48">
                <a:extLst>
                  <a:ext uri="{FF2B5EF4-FFF2-40B4-BE49-F238E27FC236}">
                    <a16:creationId xmlns:a16="http://schemas.microsoft.com/office/drawing/2014/main" id="{5099844A-F9A7-8A72-4D47-62705E5CEA4D}"/>
                  </a:ext>
                </a:extLst>
              </p:cNvPr>
              <p:cNvCxnSpPr>
                <a:cxnSpLocks/>
              </p:cNvCxnSpPr>
              <p:nvPr/>
            </p:nvCxnSpPr>
            <p:spPr>
              <a:xfrm>
                <a:off x="8783516" y="2158110"/>
                <a:ext cx="2016638"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9C8B7E9-74EF-941D-4178-E524BA5FD41C}"/>
                  </a:ext>
                </a:extLst>
              </p:cNvPr>
              <p:cNvSpPr txBox="1"/>
              <p:nvPr/>
            </p:nvSpPr>
            <p:spPr>
              <a:xfrm>
                <a:off x="8678640" y="1805137"/>
                <a:ext cx="2570983" cy="307777"/>
              </a:xfrm>
              <a:prstGeom prst="rect">
                <a:avLst/>
              </a:prstGeom>
              <a:noFill/>
            </p:spPr>
            <p:txBody>
              <a:bodyPr wrap="square" rtlCol="0">
                <a:spAutoFit/>
              </a:bodyPr>
              <a:lstStyle/>
              <a:p>
                <a:r>
                  <a:rPr lang="en-US" sz="1400" dirty="0"/>
                  <a:t>Publication phase</a:t>
                </a:r>
                <a:endParaRPr lang="en-GB" sz="1400" dirty="0"/>
              </a:p>
            </p:txBody>
          </p:sp>
          <p:sp>
            <p:nvSpPr>
              <p:cNvPr id="50" name="TextBox 49">
                <a:extLst>
                  <a:ext uri="{FF2B5EF4-FFF2-40B4-BE49-F238E27FC236}">
                    <a16:creationId xmlns:a16="http://schemas.microsoft.com/office/drawing/2014/main" id="{4D060639-F808-4EBF-ED25-33FB3B7BBBF5}"/>
                  </a:ext>
                </a:extLst>
              </p:cNvPr>
              <p:cNvSpPr txBox="1"/>
              <p:nvPr/>
            </p:nvSpPr>
            <p:spPr>
              <a:xfrm>
                <a:off x="8915400" y="2578563"/>
                <a:ext cx="2809166" cy="246221"/>
              </a:xfrm>
              <a:prstGeom prst="rect">
                <a:avLst/>
              </a:prstGeom>
              <a:noFill/>
            </p:spPr>
            <p:txBody>
              <a:bodyPr wrap="square" rtlCol="0">
                <a:spAutoFit/>
              </a:bodyPr>
              <a:lstStyle/>
              <a:p>
                <a:r>
                  <a:rPr lang="en-US" sz="1000" dirty="0"/>
                  <a:t>Indicator reports</a:t>
                </a:r>
                <a:endParaRPr lang="en-GB" sz="1000" dirty="0"/>
              </a:p>
            </p:txBody>
          </p:sp>
          <p:cxnSp>
            <p:nvCxnSpPr>
              <p:cNvPr id="52" name="Straight Connector 51">
                <a:extLst>
                  <a:ext uri="{FF2B5EF4-FFF2-40B4-BE49-F238E27FC236}">
                    <a16:creationId xmlns:a16="http://schemas.microsoft.com/office/drawing/2014/main" id="{EA93626A-6D39-EF40-2F34-9AC62AD1E244}"/>
                  </a:ext>
                </a:extLst>
              </p:cNvPr>
              <p:cNvCxnSpPr>
                <a:cxnSpLocks/>
              </p:cNvCxnSpPr>
              <p:nvPr/>
            </p:nvCxnSpPr>
            <p:spPr>
              <a:xfrm flipH="1" flipV="1">
                <a:off x="8806291" y="2512178"/>
                <a:ext cx="507079" cy="349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65EB9C19-3CB0-3D6D-2F53-89E60B2B8C01}"/>
                  </a:ext>
                </a:extLst>
              </p:cNvPr>
              <p:cNvCxnSpPr>
                <a:cxnSpLocks/>
              </p:cNvCxnSpPr>
              <p:nvPr/>
            </p:nvCxnSpPr>
            <p:spPr>
              <a:xfrm flipV="1">
                <a:off x="9075420" y="2809987"/>
                <a:ext cx="0" cy="20334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E7A258D5-8F65-9B53-9DD7-5936CF27BED9}"/>
                  </a:ext>
                </a:extLst>
              </p:cNvPr>
              <p:cNvSpPr txBox="1"/>
              <p:nvPr/>
            </p:nvSpPr>
            <p:spPr>
              <a:xfrm>
                <a:off x="9656185" y="2781299"/>
                <a:ext cx="2068380" cy="246221"/>
              </a:xfrm>
              <a:prstGeom prst="rect">
                <a:avLst/>
              </a:prstGeom>
              <a:noFill/>
            </p:spPr>
            <p:txBody>
              <a:bodyPr wrap="square" rtlCol="0">
                <a:spAutoFit/>
              </a:bodyPr>
              <a:lstStyle/>
              <a:p>
                <a:r>
                  <a:rPr lang="en-US" sz="1000" dirty="0"/>
                  <a:t>State of the Baltic Sea report</a:t>
                </a:r>
                <a:endParaRPr lang="en-GB" sz="1000" dirty="0"/>
              </a:p>
            </p:txBody>
          </p:sp>
          <p:cxnSp>
            <p:nvCxnSpPr>
              <p:cNvPr id="55" name="Straight Connector 54">
                <a:extLst>
                  <a:ext uri="{FF2B5EF4-FFF2-40B4-BE49-F238E27FC236}">
                    <a16:creationId xmlns:a16="http://schemas.microsoft.com/office/drawing/2014/main" id="{7F9019D7-CBD8-C54A-4192-D9CE374D728B}"/>
                  </a:ext>
                </a:extLst>
              </p:cNvPr>
              <p:cNvCxnSpPr>
                <a:cxnSpLocks/>
              </p:cNvCxnSpPr>
              <p:nvPr/>
            </p:nvCxnSpPr>
            <p:spPr>
              <a:xfrm flipV="1">
                <a:off x="9794203" y="3022624"/>
                <a:ext cx="0" cy="20334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61" name="Picture 60" descr="A cover of a book&#10;&#10;Description automatically generated">
                <a:extLst>
                  <a:ext uri="{FF2B5EF4-FFF2-40B4-BE49-F238E27FC236}">
                    <a16:creationId xmlns:a16="http://schemas.microsoft.com/office/drawing/2014/main" id="{1F57F91B-FB5D-0434-C27A-F78525B83F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2305" y="3047727"/>
                <a:ext cx="544402" cy="770398"/>
              </a:xfrm>
              <a:prstGeom prst="rect">
                <a:avLst/>
              </a:prstGeom>
            </p:spPr>
          </p:pic>
        </p:grpSp>
      </p:grpSp>
    </p:spTree>
    <p:extLst>
      <p:ext uri="{BB962C8B-B14F-4D97-AF65-F5344CB8AC3E}">
        <p14:creationId xmlns:p14="http://schemas.microsoft.com/office/powerpoint/2010/main" val="1227434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left)">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wipe(left)">
                                      <p:cBhvr>
                                        <p:cTn id="17" dur="500"/>
                                        <p:tgtEl>
                                          <p:spTgt spid="6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left)">
                                      <p:cBhvr>
                                        <p:cTn id="22"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922E1B1-0D2A-83D3-D531-8C552D9310C3}"/>
              </a:ext>
            </a:extLst>
          </p:cNvPr>
          <p:cNvSpPr>
            <a:spLocks noGrp="1"/>
          </p:cNvSpPr>
          <p:nvPr>
            <p:ph type="title"/>
          </p:nvPr>
        </p:nvSpPr>
        <p:spPr/>
        <p:txBody>
          <a:bodyPr/>
          <a:lstStyle/>
          <a:p>
            <a:r>
              <a:rPr lang="en-US" dirty="0"/>
              <a:t>HOLAS in numbers</a:t>
            </a:r>
            <a:endParaRPr lang="en-GB" dirty="0"/>
          </a:p>
        </p:txBody>
      </p:sp>
      <p:sp>
        <p:nvSpPr>
          <p:cNvPr id="10" name="TextBox 9">
            <a:extLst>
              <a:ext uri="{FF2B5EF4-FFF2-40B4-BE49-F238E27FC236}">
                <a16:creationId xmlns:a16="http://schemas.microsoft.com/office/drawing/2014/main" id="{AEC83D1D-3650-40EF-9DE5-DF80F3936991}"/>
              </a:ext>
            </a:extLst>
          </p:cNvPr>
          <p:cNvSpPr txBox="1"/>
          <p:nvPr/>
        </p:nvSpPr>
        <p:spPr>
          <a:xfrm>
            <a:off x="1398640" y="1682529"/>
            <a:ext cx="1632154" cy="1569660"/>
          </a:xfrm>
          <a:prstGeom prst="rect">
            <a:avLst/>
          </a:prstGeom>
          <a:noFill/>
        </p:spPr>
        <p:txBody>
          <a:bodyPr wrap="square" rtlCol="0">
            <a:spAutoFit/>
          </a:bodyPr>
          <a:lstStyle/>
          <a:p>
            <a:pPr algn="ctr"/>
            <a:r>
              <a:rPr lang="en-US" sz="6000" b="1" dirty="0">
                <a:solidFill>
                  <a:srgbClr val="7030A0"/>
                </a:solidFill>
              </a:rPr>
              <a:t>5</a:t>
            </a:r>
          </a:p>
          <a:p>
            <a:pPr algn="ctr"/>
            <a:r>
              <a:rPr lang="en-US" dirty="0">
                <a:solidFill>
                  <a:srgbClr val="7030A0"/>
                </a:solidFill>
              </a:rPr>
              <a:t>Thematic assessments</a:t>
            </a:r>
            <a:endParaRPr lang="en-GB" dirty="0">
              <a:solidFill>
                <a:srgbClr val="7030A0"/>
              </a:solidFill>
            </a:endParaRPr>
          </a:p>
        </p:txBody>
      </p:sp>
      <p:sp>
        <p:nvSpPr>
          <p:cNvPr id="11" name="TextBox 10">
            <a:extLst>
              <a:ext uri="{FF2B5EF4-FFF2-40B4-BE49-F238E27FC236}">
                <a16:creationId xmlns:a16="http://schemas.microsoft.com/office/drawing/2014/main" id="{4374C6AF-87F6-D061-9E94-B9FEC754E5F8}"/>
              </a:ext>
            </a:extLst>
          </p:cNvPr>
          <p:cNvSpPr txBox="1"/>
          <p:nvPr/>
        </p:nvSpPr>
        <p:spPr>
          <a:xfrm>
            <a:off x="4718487" y="3427581"/>
            <a:ext cx="1971443" cy="1292662"/>
          </a:xfrm>
          <a:prstGeom prst="rect">
            <a:avLst/>
          </a:prstGeom>
          <a:noFill/>
        </p:spPr>
        <p:txBody>
          <a:bodyPr wrap="square" rtlCol="0">
            <a:spAutoFit/>
          </a:bodyPr>
          <a:lstStyle/>
          <a:p>
            <a:pPr algn="ctr"/>
            <a:r>
              <a:rPr lang="en-US" sz="6000" b="1" dirty="0">
                <a:solidFill>
                  <a:schemeClr val="accent2"/>
                </a:solidFill>
              </a:rPr>
              <a:t>3488</a:t>
            </a:r>
          </a:p>
          <a:p>
            <a:pPr algn="ctr"/>
            <a:r>
              <a:rPr lang="en-US" dirty="0">
                <a:solidFill>
                  <a:schemeClr val="accent2"/>
                </a:solidFill>
              </a:rPr>
              <a:t>Pages of reports</a:t>
            </a:r>
            <a:endParaRPr lang="en-GB" dirty="0">
              <a:solidFill>
                <a:schemeClr val="accent2"/>
              </a:solidFill>
            </a:endParaRPr>
          </a:p>
        </p:txBody>
      </p:sp>
      <p:sp>
        <p:nvSpPr>
          <p:cNvPr id="12" name="TextBox 11">
            <a:extLst>
              <a:ext uri="{FF2B5EF4-FFF2-40B4-BE49-F238E27FC236}">
                <a16:creationId xmlns:a16="http://schemas.microsoft.com/office/drawing/2014/main" id="{7CA3FF05-C157-8CE6-50B7-B977927D4A62}"/>
              </a:ext>
            </a:extLst>
          </p:cNvPr>
          <p:cNvSpPr txBox="1"/>
          <p:nvPr/>
        </p:nvSpPr>
        <p:spPr>
          <a:xfrm>
            <a:off x="3298493" y="2163753"/>
            <a:ext cx="1632154" cy="1292662"/>
          </a:xfrm>
          <a:prstGeom prst="rect">
            <a:avLst/>
          </a:prstGeom>
          <a:noFill/>
        </p:spPr>
        <p:txBody>
          <a:bodyPr wrap="square" rtlCol="0">
            <a:spAutoFit/>
          </a:bodyPr>
          <a:lstStyle/>
          <a:p>
            <a:pPr algn="ctr"/>
            <a:r>
              <a:rPr lang="en-US" sz="6000" b="1" dirty="0">
                <a:solidFill>
                  <a:srgbClr val="0070C0"/>
                </a:solidFill>
              </a:rPr>
              <a:t>59</a:t>
            </a:r>
          </a:p>
          <a:p>
            <a:pPr algn="ctr"/>
            <a:r>
              <a:rPr lang="en-US" dirty="0">
                <a:solidFill>
                  <a:srgbClr val="0070C0"/>
                </a:solidFill>
              </a:rPr>
              <a:t>Indicators</a:t>
            </a:r>
            <a:endParaRPr lang="en-GB" dirty="0">
              <a:solidFill>
                <a:srgbClr val="0070C0"/>
              </a:solidFill>
            </a:endParaRPr>
          </a:p>
        </p:txBody>
      </p:sp>
      <p:sp>
        <p:nvSpPr>
          <p:cNvPr id="13" name="TextBox 12">
            <a:extLst>
              <a:ext uri="{FF2B5EF4-FFF2-40B4-BE49-F238E27FC236}">
                <a16:creationId xmlns:a16="http://schemas.microsoft.com/office/drawing/2014/main" id="{5820762C-2610-3BD9-DAD5-9D3E23DF8957}"/>
              </a:ext>
            </a:extLst>
          </p:cNvPr>
          <p:cNvSpPr txBox="1"/>
          <p:nvPr/>
        </p:nvSpPr>
        <p:spPr>
          <a:xfrm>
            <a:off x="5587316" y="1343914"/>
            <a:ext cx="1632154" cy="1846659"/>
          </a:xfrm>
          <a:prstGeom prst="rect">
            <a:avLst/>
          </a:prstGeom>
          <a:noFill/>
        </p:spPr>
        <p:txBody>
          <a:bodyPr wrap="square" rtlCol="0">
            <a:spAutoFit/>
          </a:bodyPr>
          <a:lstStyle/>
          <a:p>
            <a:pPr algn="ctr"/>
            <a:r>
              <a:rPr lang="en-US" sz="6000" b="1" dirty="0">
                <a:solidFill>
                  <a:srgbClr val="FF0000"/>
                </a:solidFill>
              </a:rPr>
              <a:t>956</a:t>
            </a:r>
          </a:p>
          <a:p>
            <a:pPr algn="ctr"/>
            <a:r>
              <a:rPr lang="en-US" dirty="0">
                <a:solidFill>
                  <a:srgbClr val="FF0000"/>
                </a:solidFill>
              </a:rPr>
              <a:t>Experts invited in the review process</a:t>
            </a:r>
            <a:endParaRPr lang="en-GB" dirty="0">
              <a:solidFill>
                <a:srgbClr val="FF0000"/>
              </a:solidFill>
            </a:endParaRPr>
          </a:p>
        </p:txBody>
      </p:sp>
      <p:sp>
        <p:nvSpPr>
          <p:cNvPr id="14" name="TextBox 13">
            <a:extLst>
              <a:ext uri="{FF2B5EF4-FFF2-40B4-BE49-F238E27FC236}">
                <a16:creationId xmlns:a16="http://schemas.microsoft.com/office/drawing/2014/main" id="{64BA4765-53EF-8CA9-32BA-DE5A9D48258B}"/>
              </a:ext>
            </a:extLst>
          </p:cNvPr>
          <p:cNvSpPr txBox="1"/>
          <p:nvPr/>
        </p:nvSpPr>
        <p:spPr>
          <a:xfrm>
            <a:off x="7806912" y="1675758"/>
            <a:ext cx="1971443" cy="1569660"/>
          </a:xfrm>
          <a:prstGeom prst="rect">
            <a:avLst/>
          </a:prstGeom>
          <a:noFill/>
        </p:spPr>
        <p:txBody>
          <a:bodyPr wrap="square" rtlCol="0">
            <a:spAutoFit/>
          </a:bodyPr>
          <a:lstStyle/>
          <a:p>
            <a:pPr algn="ctr"/>
            <a:r>
              <a:rPr lang="en-US" sz="6000" b="1" dirty="0">
                <a:solidFill>
                  <a:srgbClr val="00B0F0"/>
                </a:solidFill>
              </a:rPr>
              <a:t>2956</a:t>
            </a:r>
          </a:p>
          <a:p>
            <a:pPr algn="ctr"/>
            <a:r>
              <a:rPr lang="en-US" dirty="0">
                <a:solidFill>
                  <a:srgbClr val="00B0F0"/>
                </a:solidFill>
              </a:rPr>
              <a:t>Comments addressed</a:t>
            </a:r>
            <a:endParaRPr lang="en-GB" dirty="0">
              <a:solidFill>
                <a:srgbClr val="00B0F0"/>
              </a:solidFill>
            </a:endParaRPr>
          </a:p>
        </p:txBody>
      </p:sp>
      <p:sp>
        <p:nvSpPr>
          <p:cNvPr id="15" name="TextBox 14">
            <a:extLst>
              <a:ext uri="{FF2B5EF4-FFF2-40B4-BE49-F238E27FC236}">
                <a16:creationId xmlns:a16="http://schemas.microsoft.com/office/drawing/2014/main" id="{49A2BDD1-7677-5614-FE00-E8EBAA370DE2}"/>
              </a:ext>
            </a:extLst>
          </p:cNvPr>
          <p:cNvSpPr txBox="1"/>
          <p:nvPr/>
        </p:nvSpPr>
        <p:spPr>
          <a:xfrm>
            <a:off x="7334249" y="3554575"/>
            <a:ext cx="3316544" cy="1569660"/>
          </a:xfrm>
          <a:prstGeom prst="rect">
            <a:avLst/>
          </a:prstGeom>
          <a:noFill/>
        </p:spPr>
        <p:txBody>
          <a:bodyPr wrap="square" rtlCol="0">
            <a:spAutoFit/>
          </a:bodyPr>
          <a:lstStyle/>
          <a:p>
            <a:pPr algn="ctr"/>
            <a:r>
              <a:rPr lang="en-US" sz="6000" b="1" dirty="0">
                <a:solidFill>
                  <a:schemeClr val="accent4">
                    <a:lumMod val="50000"/>
                  </a:schemeClr>
                </a:solidFill>
              </a:rPr>
              <a:t>156,940</a:t>
            </a:r>
          </a:p>
          <a:p>
            <a:pPr algn="ctr"/>
            <a:r>
              <a:rPr lang="en-US" dirty="0">
                <a:solidFill>
                  <a:schemeClr val="accent4">
                    <a:lumMod val="50000"/>
                  </a:schemeClr>
                </a:solidFill>
              </a:rPr>
              <a:t>Cups of caffeinated beverages  consumed</a:t>
            </a:r>
            <a:endParaRPr lang="en-GB" dirty="0">
              <a:solidFill>
                <a:schemeClr val="accent4">
                  <a:lumMod val="50000"/>
                </a:schemeClr>
              </a:solidFill>
            </a:endParaRPr>
          </a:p>
        </p:txBody>
      </p:sp>
      <p:sp>
        <p:nvSpPr>
          <p:cNvPr id="16" name="TextBox 15">
            <a:extLst>
              <a:ext uri="{FF2B5EF4-FFF2-40B4-BE49-F238E27FC236}">
                <a16:creationId xmlns:a16="http://schemas.microsoft.com/office/drawing/2014/main" id="{1C021FCB-9892-3878-E73A-43972E9039DF}"/>
              </a:ext>
            </a:extLst>
          </p:cNvPr>
          <p:cNvSpPr txBox="1"/>
          <p:nvPr/>
        </p:nvSpPr>
        <p:spPr>
          <a:xfrm>
            <a:off x="838200" y="3530337"/>
            <a:ext cx="1632154" cy="1292662"/>
          </a:xfrm>
          <a:prstGeom prst="rect">
            <a:avLst/>
          </a:prstGeom>
          <a:noFill/>
        </p:spPr>
        <p:txBody>
          <a:bodyPr wrap="square" rtlCol="0">
            <a:spAutoFit/>
          </a:bodyPr>
          <a:lstStyle/>
          <a:p>
            <a:pPr algn="ctr"/>
            <a:r>
              <a:rPr lang="en-US" sz="6000" b="1" dirty="0">
                <a:solidFill>
                  <a:srgbClr val="00B050"/>
                </a:solidFill>
              </a:rPr>
              <a:t>290</a:t>
            </a:r>
          </a:p>
          <a:p>
            <a:pPr algn="ctr"/>
            <a:r>
              <a:rPr lang="en-US" dirty="0">
                <a:solidFill>
                  <a:srgbClr val="00B050"/>
                </a:solidFill>
              </a:rPr>
              <a:t>New maps</a:t>
            </a:r>
            <a:endParaRPr lang="en-GB" dirty="0">
              <a:solidFill>
                <a:srgbClr val="00B050"/>
              </a:solidFill>
            </a:endParaRPr>
          </a:p>
        </p:txBody>
      </p:sp>
      <p:sp>
        <p:nvSpPr>
          <p:cNvPr id="2" name="TextBox 1">
            <a:extLst>
              <a:ext uri="{FF2B5EF4-FFF2-40B4-BE49-F238E27FC236}">
                <a16:creationId xmlns:a16="http://schemas.microsoft.com/office/drawing/2014/main" id="{49986213-029B-085A-6FD2-98FA02E6E719}"/>
              </a:ext>
            </a:extLst>
          </p:cNvPr>
          <p:cNvSpPr txBox="1"/>
          <p:nvPr/>
        </p:nvSpPr>
        <p:spPr>
          <a:xfrm>
            <a:off x="2407291" y="4989082"/>
            <a:ext cx="4125418" cy="1292662"/>
          </a:xfrm>
          <a:prstGeom prst="rect">
            <a:avLst/>
          </a:prstGeom>
          <a:noFill/>
        </p:spPr>
        <p:txBody>
          <a:bodyPr wrap="square" rtlCol="0">
            <a:spAutoFit/>
          </a:bodyPr>
          <a:lstStyle/>
          <a:p>
            <a:pPr algn="ctr"/>
            <a:r>
              <a:rPr lang="en-US" sz="6000" b="1" dirty="0">
                <a:solidFill>
                  <a:srgbClr val="002060"/>
                </a:solidFill>
              </a:rPr>
              <a:t>2,000,000+</a:t>
            </a:r>
          </a:p>
          <a:p>
            <a:pPr algn="ctr"/>
            <a:r>
              <a:rPr lang="en-US" dirty="0">
                <a:solidFill>
                  <a:srgbClr val="002060"/>
                </a:solidFill>
              </a:rPr>
              <a:t>Data points</a:t>
            </a:r>
            <a:endParaRPr lang="en-GB" dirty="0">
              <a:solidFill>
                <a:srgbClr val="002060"/>
              </a:solidFill>
            </a:endParaRPr>
          </a:p>
        </p:txBody>
      </p:sp>
    </p:spTree>
    <p:extLst>
      <p:ext uri="{BB962C8B-B14F-4D97-AF65-F5344CB8AC3E}">
        <p14:creationId xmlns:p14="http://schemas.microsoft.com/office/powerpoint/2010/main" val="3244955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250"/>
                                        <p:tgtEl>
                                          <p:spTgt spid="13"/>
                                        </p:tgtEl>
                                      </p:cBhvr>
                                    </p:animEffect>
                                  </p:childTnLst>
                                </p:cTn>
                              </p:par>
                            </p:childTnLst>
                          </p:cTn>
                        </p:par>
                        <p:par>
                          <p:cTn id="16" fill="hold">
                            <p:stCondLst>
                              <p:cond delay="3250"/>
                            </p:stCondLst>
                            <p:childTnLst>
                              <p:par>
                                <p:cTn id="17" presetID="10"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250"/>
                                        <p:tgtEl>
                                          <p:spTgt spid="14"/>
                                        </p:tgtEl>
                                      </p:cBhvr>
                                    </p:animEffect>
                                  </p:childTnLst>
                                </p:cTn>
                              </p:par>
                            </p:childTnLst>
                          </p:cTn>
                        </p:par>
                        <p:par>
                          <p:cTn id="20" fill="hold">
                            <p:stCondLst>
                              <p:cond delay="4500"/>
                            </p:stCondLst>
                            <p:childTnLst>
                              <p:par>
                                <p:cTn id="21" presetID="10"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childTnLst>
                                </p:cTn>
                              </p:par>
                            </p:childTnLst>
                          </p:cTn>
                        </p:par>
                        <p:par>
                          <p:cTn id="24" fill="hold">
                            <p:stCondLst>
                              <p:cond delay="55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250"/>
                                        <p:tgtEl>
                                          <p:spTgt spid="11"/>
                                        </p:tgtEl>
                                      </p:cBhvr>
                                    </p:animEffect>
                                  </p:childTnLst>
                                </p:cTn>
                              </p:par>
                            </p:childTnLst>
                          </p:cTn>
                        </p:par>
                        <p:par>
                          <p:cTn id="28" fill="hold">
                            <p:stCondLst>
                              <p:cond delay="6750"/>
                            </p:stCondLst>
                            <p:childTnLst>
                              <p:par>
                                <p:cTn id="29" presetID="10" presetClass="entr" presetSubtype="0"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500"/>
                                        <p:tgtEl>
                                          <p:spTgt spid="2"/>
                                        </p:tgtEl>
                                      </p:cBhvr>
                                    </p:animEffect>
                                  </p:childTnLst>
                                </p:cTn>
                              </p:par>
                            </p:childTnLst>
                          </p:cTn>
                        </p:par>
                        <p:par>
                          <p:cTn id="32" fill="hold">
                            <p:stCondLst>
                              <p:cond delay="8250"/>
                            </p:stCondLst>
                            <p:childTnLst>
                              <p:par>
                                <p:cTn id="33" presetID="31"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1500" fill="hold"/>
                                        <p:tgtEl>
                                          <p:spTgt spid="15"/>
                                        </p:tgtEl>
                                        <p:attrNameLst>
                                          <p:attrName>ppt_w</p:attrName>
                                        </p:attrNameLst>
                                      </p:cBhvr>
                                      <p:tavLst>
                                        <p:tav tm="0">
                                          <p:val>
                                            <p:fltVal val="0"/>
                                          </p:val>
                                        </p:tav>
                                        <p:tav tm="100000">
                                          <p:val>
                                            <p:strVal val="#ppt_w"/>
                                          </p:val>
                                        </p:tav>
                                      </p:tavLst>
                                    </p:anim>
                                    <p:anim calcmode="lin" valueType="num">
                                      <p:cBhvr>
                                        <p:cTn id="36" dur="1500" fill="hold"/>
                                        <p:tgtEl>
                                          <p:spTgt spid="15"/>
                                        </p:tgtEl>
                                        <p:attrNameLst>
                                          <p:attrName>ppt_h</p:attrName>
                                        </p:attrNameLst>
                                      </p:cBhvr>
                                      <p:tavLst>
                                        <p:tav tm="0">
                                          <p:val>
                                            <p:fltVal val="0"/>
                                          </p:val>
                                        </p:tav>
                                        <p:tav tm="100000">
                                          <p:val>
                                            <p:strVal val="#ppt_h"/>
                                          </p:val>
                                        </p:tav>
                                      </p:tavLst>
                                    </p:anim>
                                    <p:anim calcmode="lin" valueType="num">
                                      <p:cBhvr>
                                        <p:cTn id="37" dur="1500" fill="hold"/>
                                        <p:tgtEl>
                                          <p:spTgt spid="15"/>
                                        </p:tgtEl>
                                        <p:attrNameLst>
                                          <p:attrName>style.rotation</p:attrName>
                                        </p:attrNameLst>
                                      </p:cBhvr>
                                      <p:tavLst>
                                        <p:tav tm="0">
                                          <p:val>
                                            <p:fltVal val="90"/>
                                          </p:val>
                                        </p:tav>
                                        <p:tav tm="100000">
                                          <p:val>
                                            <p:fltVal val="0"/>
                                          </p:val>
                                        </p:tav>
                                      </p:tavLst>
                                    </p:anim>
                                    <p:animEffect transition="in" filter="fade">
                                      <p:cBhvr>
                                        <p:cTn id="38" dur="1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ue and white wavy lines&#10;&#10;Description automatically generated">
            <a:extLst>
              <a:ext uri="{FF2B5EF4-FFF2-40B4-BE49-F238E27FC236}">
                <a16:creationId xmlns:a16="http://schemas.microsoft.com/office/drawing/2014/main" id="{13B141F8-DA3D-7BAC-95FF-C0DB56ADDC14}"/>
              </a:ext>
            </a:extLst>
          </p:cNvPr>
          <p:cNvPicPr>
            <a:picLocks noChangeAspect="1"/>
          </p:cNvPicPr>
          <p:nvPr/>
        </p:nvPicPr>
        <p:blipFill rotWithShape="1">
          <a:blip r:embed="rId3">
            <a:extLst>
              <a:ext uri="{28A0092B-C50C-407E-A947-70E740481C1C}">
                <a14:useLocalDpi xmlns:a14="http://schemas.microsoft.com/office/drawing/2010/main" val="0"/>
              </a:ext>
            </a:extLst>
          </a:blip>
          <a:srcRect l="1853" r="25258"/>
          <a:stretch/>
        </p:blipFill>
        <p:spPr>
          <a:xfrm>
            <a:off x="20" y="9844"/>
            <a:ext cx="12191980" cy="6857990"/>
          </a:xfrm>
          <a:prstGeom prst="rect">
            <a:avLst/>
          </a:prstGeom>
        </p:spPr>
      </p:pic>
      <p:sp>
        <p:nvSpPr>
          <p:cNvPr id="20" name="Rectangle 1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414E715-1DE4-B15F-912F-11134B697C1B}"/>
              </a:ext>
            </a:extLst>
          </p:cNvPr>
          <p:cNvSpPr>
            <a:spLocks noGrp="1"/>
          </p:cNvSpPr>
          <p:nvPr>
            <p:ph type="title"/>
          </p:nvPr>
        </p:nvSpPr>
        <p:spPr>
          <a:xfrm>
            <a:off x="523875" y="425950"/>
            <a:ext cx="11210925" cy="744836"/>
          </a:xfrm>
        </p:spPr>
        <p:txBody>
          <a:bodyPr vert="horz" lIns="91440" tIns="45720" rIns="91440" bIns="45720" rtlCol="0" anchor="ctr">
            <a:normAutofit/>
          </a:bodyPr>
          <a:lstStyle/>
          <a:p>
            <a:pPr algn="ctr"/>
            <a:r>
              <a:rPr lang="en-US" dirty="0">
                <a:solidFill>
                  <a:schemeClr val="tx1">
                    <a:lumMod val="85000"/>
                    <a:lumOff val="15000"/>
                  </a:schemeClr>
                </a:solidFill>
              </a:rPr>
              <a:t>Results summary</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7053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A4DC8-15A0-995C-F697-E717AFA1FDBC}"/>
              </a:ext>
            </a:extLst>
          </p:cNvPr>
          <p:cNvSpPr>
            <a:spLocks noGrp="1"/>
          </p:cNvSpPr>
          <p:nvPr>
            <p:ph type="title"/>
          </p:nvPr>
        </p:nvSpPr>
        <p:spPr>
          <a:xfrm>
            <a:off x="926690" y="109485"/>
            <a:ext cx="10515600" cy="1325563"/>
          </a:xfrm>
        </p:spPr>
        <p:txBody>
          <a:bodyPr/>
          <a:lstStyle/>
          <a:p>
            <a:r>
              <a:rPr lang="en-US" dirty="0"/>
              <a:t>Five themes of the assessments</a:t>
            </a:r>
            <a:endParaRPr lang="en-GB" dirty="0"/>
          </a:p>
        </p:txBody>
      </p:sp>
      <p:pic>
        <p:nvPicPr>
          <p:cNvPr id="30" name="Picture 29" descr="A blue circle with white dots in it&#10;&#10;Description automatically generated">
            <a:extLst>
              <a:ext uri="{FF2B5EF4-FFF2-40B4-BE49-F238E27FC236}">
                <a16:creationId xmlns:a16="http://schemas.microsoft.com/office/drawing/2014/main" id="{39C2C4A8-76C6-1606-58C6-C25FF58D4A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039" y="2556758"/>
            <a:ext cx="1717951" cy="1841991"/>
          </a:xfrm>
          <a:prstGeom prst="rect">
            <a:avLst/>
          </a:prstGeom>
        </p:spPr>
      </p:pic>
      <p:pic>
        <p:nvPicPr>
          <p:cNvPr id="32" name="Picture 31" descr="A yellow circle with blue and white dots and a black background&#10;&#10;Description automatically generated">
            <a:extLst>
              <a:ext uri="{FF2B5EF4-FFF2-40B4-BE49-F238E27FC236}">
                <a16:creationId xmlns:a16="http://schemas.microsoft.com/office/drawing/2014/main" id="{64AFA31F-9070-D3EB-C0D9-857A3A7B11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7637" y="2477682"/>
            <a:ext cx="1717951" cy="2000142"/>
          </a:xfrm>
          <a:prstGeom prst="rect">
            <a:avLst/>
          </a:prstGeom>
        </p:spPr>
      </p:pic>
      <p:pic>
        <p:nvPicPr>
          <p:cNvPr id="34" name="Picture 33" descr="A logo with dots in a circle&#10;&#10;Description automatically generated">
            <a:extLst>
              <a:ext uri="{FF2B5EF4-FFF2-40B4-BE49-F238E27FC236}">
                <a16:creationId xmlns:a16="http://schemas.microsoft.com/office/drawing/2014/main" id="{8193D0DA-8877-F872-A1CC-5A86DE6B99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1867" y="2605197"/>
            <a:ext cx="1717951" cy="1841991"/>
          </a:xfrm>
          <a:prstGeom prst="rect">
            <a:avLst/>
          </a:prstGeom>
        </p:spPr>
      </p:pic>
      <p:pic>
        <p:nvPicPr>
          <p:cNvPr id="38" name="Picture 37" descr="A purple circle with white dots and purple text&#10;&#10;Description automatically generated">
            <a:extLst>
              <a:ext uri="{FF2B5EF4-FFF2-40B4-BE49-F238E27FC236}">
                <a16:creationId xmlns:a16="http://schemas.microsoft.com/office/drawing/2014/main" id="{4712B6DB-FB43-CE47-5C36-12642C22EF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88770" y="2605197"/>
            <a:ext cx="1771926" cy="2793464"/>
          </a:xfrm>
          <a:prstGeom prst="rect">
            <a:avLst/>
          </a:prstGeom>
        </p:spPr>
      </p:pic>
      <p:pic>
        <p:nvPicPr>
          <p:cNvPr id="40" name="Picture 39" descr="A red circle with white dots and black text&#10;&#10;Description automatically generated">
            <a:extLst>
              <a:ext uri="{FF2B5EF4-FFF2-40B4-BE49-F238E27FC236}">
                <a16:creationId xmlns:a16="http://schemas.microsoft.com/office/drawing/2014/main" id="{66C21B7B-A8B2-263A-B9A1-519FCBEADA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44709" y="2545786"/>
            <a:ext cx="1717951" cy="2179999"/>
          </a:xfrm>
          <a:prstGeom prst="rect">
            <a:avLst/>
          </a:prstGeom>
        </p:spPr>
      </p:pic>
    </p:spTree>
    <p:extLst>
      <p:ext uri="{BB962C8B-B14F-4D97-AF65-F5344CB8AC3E}">
        <p14:creationId xmlns:p14="http://schemas.microsoft.com/office/powerpoint/2010/main" val="1794056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4BA03-BCC9-2931-FE3C-776BC4B9E655}"/>
              </a:ext>
            </a:extLst>
          </p:cNvPr>
          <p:cNvSpPr>
            <a:spLocks noGrp="1"/>
          </p:cNvSpPr>
          <p:nvPr>
            <p:ph type="title"/>
          </p:nvPr>
        </p:nvSpPr>
        <p:spPr/>
        <p:txBody>
          <a:bodyPr/>
          <a:lstStyle/>
          <a:p>
            <a:r>
              <a:rPr lang="en-US" dirty="0"/>
              <a:t>59 indicators (42 core, 11 pre-core, 1 supplementary, 1 element, 4 driver)</a:t>
            </a:r>
            <a:endParaRPr lang="en-GB" dirty="0"/>
          </a:p>
        </p:txBody>
      </p:sp>
      <p:pic>
        <p:nvPicPr>
          <p:cNvPr id="104" name="Picture 103" descr="A group of white seals with blue circles&#10;&#10;Description automatically generated">
            <a:extLst>
              <a:ext uri="{FF2B5EF4-FFF2-40B4-BE49-F238E27FC236}">
                <a16:creationId xmlns:a16="http://schemas.microsoft.com/office/drawing/2014/main" id="{3418F325-3A3C-42AC-FAFF-F56057AC66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9303" y="4576963"/>
            <a:ext cx="636480" cy="489824"/>
          </a:xfrm>
          <a:prstGeom prst="rect">
            <a:avLst/>
          </a:prstGeom>
        </p:spPr>
      </p:pic>
      <p:pic>
        <p:nvPicPr>
          <p:cNvPr id="106" name="Picture 105" descr="A white circle with a circular object in the center&#10;&#10;Description automatically generated">
            <a:extLst>
              <a:ext uri="{FF2B5EF4-FFF2-40B4-BE49-F238E27FC236}">
                <a16:creationId xmlns:a16="http://schemas.microsoft.com/office/drawing/2014/main" id="{5B1E4233-BE7E-DDBE-4461-88FC8D6F36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7852" y="3423680"/>
            <a:ext cx="635123" cy="493194"/>
          </a:xfrm>
          <a:prstGeom prst="rect">
            <a:avLst/>
          </a:prstGeom>
        </p:spPr>
      </p:pic>
      <p:pic>
        <p:nvPicPr>
          <p:cNvPr id="108" name="Picture 107" descr="A white shrimp with a long beak and bubbles&#10;&#10;Description automatically generated">
            <a:extLst>
              <a:ext uri="{FF2B5EF4-FFF2-40B4-BE49-F238E27FC236}">
                <a16:creationId xmlns:a16="http://schemas.microsoft.com/office/drawing/2014/main" id="{9B7F52DA-E451-17F0-85DC-482C76706A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07391" y="3966697"/>
            <a:ext cx="635123" cy="493194"/>
          </a:xfrm>
          <a:prstGeom prst="rect">
            <a:avLst/>
          </a:prstGeom>
        </p:spPr>
      </p:pic>
      <p:pic>
        <p:nvPicPr>
          <p:cNvPr id="110" name="Picture 109" descr="A group of white seals on a blue background&#10;&#10;Description automatically generated">
            <a:extLst>
              <a:ext uri="{FF2B5EF4-FFF2-40B4-BE49-F238E27FC236}">
                <a16:creationId xmlns:a16="http://schemas.microsoft.com/office/drawing/2014/main" id="{56799D17-7D83-4C3F-798C-55E2F8FE97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42006" y="5121630"/>
            <a:ext cx="635125" cy="494549"/>
          </a:xfrm>
          <a:prstGeom prst="rect">
            <a:avLst/>
          </a:prstGeom>
        </p:spPr>
      </p:pic>
      <p:pic>
        <p:nvPicPr>
          <p:cNvPr id="112" name="Picture 111" descr="A blue background with white dots and a line graph&#10;&#10;Description automatically generated">
            <a:extLst>
              <a:ext uri="{FF2B5EF4-FFF2-40B4-BE49-F238E27FC236}">
                <a16:creationId xmlns:a16="http://schemas.microsoft.com/office/drawing/2014/main" id="{0982C43D-2780-6B5D-AC81-1762DBAFD2C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43574" y="3499854"/>
            <a:ext cx="635125" cy="494549"/>
          </a:xfrm>
          <a:prstGeom prst="rect">
            <a:avLst/>
          </a:prstGeom>
        </p:spPr>
      </p:pic>
      <p:pic>
        <p:nvPicPr>
          <p:cNvPr id="114" name="Picture 113" descr="A green background with white text and bubbles&#10;&#10;Description automatically generated">
            <a:extLst>
              <a:ext uri="{FF2B5EF4-FFF2-40B4-BE49-F238E27FC236}">
                <a16:creationId xmlns:a16="http://schemas.microsoft.com/office/drawing/2014/main" id="{1928B449-F0EF-0260-3F57-0466F7E163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71598" y="3974576"/>
            <a:ext cx="635125" cy="494549"/>
          </a:xfrm>
          <a:prstGeom prst="rect">
            <a:avLst/>
          </a:prstGeom>
        </p:spPr>
      </p:pic>
      <p:pic>
        <p:nvPicPr>
          <p:cNvPr id="116" name="Picture 115" descr="A blue and white sign with fish swimming in water&#10;&#10;Description automatically generated">
            <a:extLst>
              <a:ext uri="{FF2B5EF4-FFF2-40B4-BE49-F238E27FC236}">
                <a16:creationId xmlns:a16="http://schemas.microsoft.com/office/drawing/2014/main" id="{08343363-BAFB-547F-37E6-3B2AA946F58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8518" y="3479403"/>
            <a:ext cx="635123" cy="493194"/>
          </a:xfrm>
          <a:prstGeom prst="rect">
            <a:avLst/>
          </a:prstGeom>
        </p:spPr>
      </p:pic>
      <p:pic>
        <p:nvPicPr>
          <p:cNvPr id="118" name="Picture 117" descr="A blue background with white seaweed and waves&#10;&#10;Description automatically generated">
            <a:extLst>
              <a:ext uri="{FF2B5EF4-FFF2-40B4-BE49-F238E27FC236}">
                <a16:creationId xmlns:a16="http://schemas.microsoft.com/office/drawing/2014/main" id="{4D1C3262-C620-A3EB-8CBA-3429B85E19B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49861" y="4592267"/>
            <a:ext cx="635125" cy="494549"/>
          </a:xfrm>
          <a:prstGeom prst="rect">
            <a:avLst/>
          </a:prstGeom>
        </p:spPr>
      </p:pic>
      <p:pic>
        <p:nvPicPr>
          <p:cNvPr id="120" name="Picture 119" descr="A purple background with white text&#10;&#10;Description automatically generated">
            <a:extLst>
              <a:ext uri="{FF2B5EF4-FFF2-40B4-BE49-F238E27FC236}">
                <a16:creationId xmlns:a16="http://schemas.microsoft.com/office/drawing/2014/main" id="{6C37F98D-7064-91BA-DD99-393836EB14A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103963" y="5026852"/>
            <a:ext cx="635125" cy="480507"/>
          </a:xfrm>
          <a:prstGeom prst="rect">
            <a:avLst/>
          </a:prstGeom>
        </p:spPr>
      </p:pic>
      <p:pic>
        <p:nvPicPr>
          <p:cNvPr id="122" name="Picture 121" descr="A white circles with blue background&#10;&#10;Description automatically generated">
            <a:extLst>
              <a:ext uri="{FF2B5EF4-FFF2-40B4-BE49-F238E27FC236}">
                <a16:creationId xmlns:a16="http://schemas.microsoft.com/office/drawing/2014/main" id="{4FBED9C3-B4C2-7873-8BB3-29D54428772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792030" y="4506668"/>
            <a:ext cx="635125" cy="494550"/>
          </a:xfrm>
          <a:prstGeom prst="rect">
            <a:avLst/>
          </a:prstGeom>
        </p:spPr>
      </p:pic>
      <p:pic>
        <p:nvPicPr>
          <p:cNvPr id="124" name="Picture 123" descr="A white circles with a blue background&#10;&#10;Description automatically generated">
            <a:extLst>
              <a:ext uri="{FF2B5EF4-FFF2-40B4-BE49-F238E27FC236}">
                <a16:creationId xmlns:a16="http://schemas.microsoft.com/office/drawing/2014/main" id="{0523C97C-FBB2-414C-7F83-A378FE65B87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089066" y="3965119"/>
            <a:ext cx="636480" cy="489824"/>
          </a:xfrm>
          <a:prstGeom prst="rect">
            <a:avLst/>
          </a:prstGeom>
        </p:spPr>
      </p:pic>
      <p:pic>
        <p:nvPicPr>
          <p:cNvPr id="126" name="Picture 125" descr="A white fish with a line up and a graph&#10;&#10;Description automatically generated with medium confidence">
            <a:extLst>
              <a:ext uri="{FF2B5EF4-FFF2-40B4-BE49-F238E27FC236}">
                <a16:creationId xmlns:a16="http://schemas.microsoft.com/office/drawing/2014/main" id="{C89A3677-E458-79B0-454A-F5B471F052D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978289" y="3938962"/>
            <a:ext cx="635125" cy="489825"/>
          </a:xfrm>
          <a:prstGeom prst="rect">
            <a:avLst/>
          </a:prstGeom>
        </p:spPr>
      </p:pic>
      <p:pic>
        <p:nvPicPr>
          <p:cNvPr id="128" name="Picture 127" descr="A white logo with a drop of water and a magnifying glass&#10;&#10;Description automatically generated">
            <a:extLst>
              <a:ext uri="{FF2B5EF4-FFF2-40B4-BE49-F238E27FC236}">
                <a16:creationId xmlns:a16="http://schemas.microsoft.com/office/drawing/2014/main" id="{EE177219-F739-98E2-1DD8-EE23084CD19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076418" y="3437835"/>
            <a:ext cx="635126" cy="491170"/>
          </a:xfrm>
          <a:prstGeom prst="rect">
            <a:avLst/>
          </a:prstGeom>
        </p:spPr>
      </p:pic>
      <p:pic>
        <p:nvPicPr>
          <p:cNvPr id="130" name="Picture 129" descr="A white bird and egg on a purple background&#10;&#10;Description automatically generated">
            <a:extLst>
              <a:ext uri="{FF2B5EF4-FFF2-40B4-BE49-F238E27FC236}">
                <a16:creationId xmlns:a16="http://schemas.microsoft.com/office/drawing/2014/main" id="{6F5A5C43-F7B0-F68D-10DD-3A5291AF6A1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828906" y="2342844"/>
            <a:ext cx="635125" cy="489825"/>
          </a:xfrm>
          <a:prstGeom prst="rect">
            <a:avLst/>
          </a:prstGeom>
        </p:spPr>
      </p:pic>
      <p:pic>
        <p:nvPicPr>
          <p:cNvPr id="132" name="Picture 131" descr="A blue background with white circles and circles&#10;&#10;Description automatically generated">
            <a:extLst>
              <a:ext uri="{FF2B5EF4-FFF2-40B4-BE49-F238E27FC236}">
                <a16:creationId xmlns:a16="http://schemas.microsoft.com/office/drawing/2014/main" id="{C868E56F-045C-2F1D-C11E-E4E924E82A58}"/>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150341" y="4045526"/>
            <a:ext cx="621338" cy="480508"/>
          </a:xfrm>
          <a:prstGeom prst="rect">
            <a:avLst/>
          </a:prstGeom>
        </p:spPr>
      </p:pic>
      <p:pic>
        <p:nvPicPr>
          <p:cNvPr id="134" name="Picture 133" descr="A blue and white sign with fish swimming in the water&#10;&#10;Description automatically generated">
            <a:extLst>
              <a:ext uri="{FF2B5EF4-FFF2-40B4-BE49-F238E27FC236}">
                <a16:creationId xmlns:a16="http://schemas.microsoft.com/office/drawing/2014/main" id="{2A87905F-1D14-A264-9A39-1D9DA797AFB1}"/>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71144" y="2372685"/>
            <a:ext cx="635126" cy="492933"/>
          </a:xfrm>
          <a:prstGeom prst="rect">
            <a:avLst/>
          </a:prstGeom>
        </p:spPr>
      </p:pic>
      <p:pic>
        <p:nvPicPr>
          <p:cNvPr id="136" name="Picture 135" descr="A blue and white sign with fish swimming in the water&#10;&#10;Description automatically generated">
            <a:extLst>
              <a:ext uri="{FF2B5EF4-FFF2-40B4-BE49-F238E27FC236}">
                <a16:creationId xmlns:a16="http://schemas.microsoft.com/office/drawing/2014/main" id="{4FB086CC-3B14-6800-8ABE-2AF8AF5E3A2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74380" y="2931188"/>
            <a:ext cx="635126" cy="492933"/>
          </a:xfrm>
          <a:prstGeom prst="rect">
            <a:avLst/>
          </a:prstGeom>
        </p:spPr>
      </p:pic>
      <p:pic>
        <p:nvPicPr>
          <p:cNvPr id="140" name="Picture 139" descr="A white fish with small fish in the middle&#10;&#10;Description automatically generated">
            <a:extLst>
              <a:ext uri="{FF2B5EF4-FFF2-40B4-BE49-F238E27FC236}">
                <a16:creationId xmlns:a16="http://schemas.microsoft.com/office/drawing/2014/main" id="{2D213BA9-1AC9-FA14-F8AB-7D0433FBF2DE}"/>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436393" y="2388890"/>
            <a:ext cx="635126" cy="492933"/>
          </a:xfrm>
          <a:prstGeom prst="rect">
            <a:avLst/>
          </a:prstGeom>
        </p:spPr>
      </p:pic>
      <p:pic>
        <p:nvPicPr>
          <p:cNvPr id="142" name="Picture 141" descr="A white fish in the water&#10;&#10;Description automatically generated">
            <a:extLst>
              <a:ext uri="{FF2B5EF4-FFF2-40B4-BE49-F238E27FC236}">
                <a16:creationId xmlns:a16="http://schemas.microsoft.com/office/drawing/2014/main" id="{00093657-2590-01DB-7B28-6D8AABD61C27}"/>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438454" y="2931188"/>
            <a:ext cx="635126" cy="492933"/>
          </a:xfrm>
          <a:prstGeom prst="rect">
            <a:avLst/>
          </a:prstGeom>
        </p:spPr>
      </p:pic>
      <p:pic>
        <p:nvPicPr>
          <p:cNvPr id="144" name="Picture 143" descr="A group of white ducks&#10;&#10;Description automatically generated">
            <a:extLst>
              <a:ext uri="{FF2B5EF4-FFF2-40B4-BE49-F238E27FC236}">
                <a16:creationId xmlns:a16="http://schemas.microsoft.com/office/drawing/2014/main" id="{1CFEB728-6CB8-13AF-8B7A-1C9D8C8BFE15}"/>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440224" y="3488130"/>
            <a:ext cx="635126" cy="492933"/>
          </a:xfrm>
          <a:prstGeom prst="rect">
            <a:avLst/>
          </a:prstGeom>
        </p:spPr>
      </p:pic>
      <p:pic>
        <p:nvPicPr>
          <p:cNvPr id="146" name="Picture 145" descr="A group of ducks and snowflake&#10;&#10;Description automatically generated">
            <a:extLst>
              <a:ext uri="{FF2B5EF4-FFF2-40B4-BE49-F238E27FC236}">
                <a16:creationId xmlns:a16="http://schemas.microsoft.com/office/drawing/2014/main" id="{39CD89F5-8253-7DE8-7ABC-B9291C9C11D8}"/>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070120" y="5111522"/>
            <a:ext cx="635126" cy="492933"/>
          </a:xfrm>
          <a:prstGeom prst="rect">
            <a:avLst/>
          </a:prstGeom>
        </p:spPr>
      </p:pic>
      <p:pic>
        <p:nvPicPr>
          <p:cNvPr id="150" name="Picture 149" descr="A red sign with white text and a white arrow&#10;&#10;Description automatically generated">
            <a:extLst>
              <a:ext uri="{FF2B5EF4-FFF2-40B4-BE49-F238E27FC236}">
                <a16:creationId xmlns:a16="http://schemas.microsoft.com/office/drawing/2014/main" id="{9BFA3972-EC3B-F0AB-1C81-F1EEFF0DA510}"/>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149861" y="5138670"/>
            <a:ext cx="635126" cy="492933"/>
          </a:xfrm>
          <a:prstGeom prst="rect">
            <a:avLst/>
          </a:prstGeom>
        </p:spPr>
      </p:pic>
      <p:pic>
        <p:nvPicPr>
          <p:cNvPr id="152" name="Picture 151" descr="A white object on a purple background&#10;&#10;Description automatically generated">
            <a:extLst>
              <a:ext uri="{FF2B5EF4-FFF2-40B4-BE49-F238E27FC236}">
                <a16:creationId xmlns:a16="http://schemas.microsoft.com/office/drawing/2014/main" id="{D7C60BBD-4714-4271-6228-98D2E4A9CA2E}"/>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5102538" y="2893061"/>
            <a:ext cx="635126" cy="494287"/>
          </a:xfrm>
          <a:prstGeom prst="rect">
            <a:avLst/>
          </a:prstGeom>
        </p:spPr>
      </p:pic>
      <p:pic>
        <p:nvPicPr>
          <p:cNvPr id="154" name="Picture 153" descr="A white bird and a bird in a nest&#10;&#10;Description automatically generated">
            <a:extLst>
              <a:ext uri="{FF2B5EF4-FFF2-40B4-BE49-F238E27FC236}">
                <a16:creationId xmlns:a16="http://schemas.microsoft.com/office/drawing/2014/main" id="{CDBFABAD-0D27-2032-8E4C-842F3E0ABA44}"/>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1747579" y="2369547"/>
            <a:ext cx="636480" cy="492933"/>
          </a:xfrm>
          <a:prstGeom prst="rect">
            <a:avLst/>
          </a:prstGeom>
        </p:spPr>
      </p:pic>
      <p:pic>
        <p:nvPicPr>
          <p:cNvPr id="156" name="Picture 155" descr="A purple square with white letters&#10;&#10;Description automatically generated">
            <a:extLst>
              <a:ext uri="{FF2B5EF4-FFF2-40B4-BE49-F238E27FC236}">
                <a16:creationId xmlns:a16="http://schemas.microsoft.com/office/drawing/2014/main" id="{445247B3-4F03-9FE5-FC42-58C78277DD27}"/>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5105154" y="3432978"/>
            <a:ext cx="635126" cy="494287"/>
          </a:xfrm>
          <a:prstGeom prst="rect">
            <a:avLst/>
          </a:prstGeom>
        </p:spPr>
      </p:pic>
      <p:pic>
        <p:nvPicPr>
          <p:cNvPr id="158" name="Picture 157" descr="A white circle with blue background&#10;&#10;Description automatically generated">
            <a:extLst>
              <a:ext uri="{FF2B5EF4-FFF2-40B4-BE49-F238E27FC236}">
                <a16:creationId xmlns:a16="http://schemas.microsoft.com/office/drawing/2014/main" id="{DF9639CF-CE3E-566D-21A2-21E6C69614F7}"/>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7779246" y="3441141"/>
            <a:ext cx="635126" cy="494287"/>
          </a:xfrm>
          <a:prstGeom prst="rect">
            <a:avLst/>
          </a:prstGeom>
        </p:spPr>
      </p:pic>
      <p:pic>
        <p:nvPicPr>
          <p:cNvPr id="160" name="Picture 159" descr="A white lines on a yellow background&#10;&#10;Description automatically generated">
            <a:extLst>
              <a:ext uri="{FF2B5EF4-FFF2-40B4-BE49-F238E27FC236}">
                <a16:creationId xmlns:a16="http://schemas.microsoft.com/office/drawing/2014/main" id="{AAADD2FF-7858-D56B-974D-A469E517CB36}"/>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8975008" y="2878751"/>
            <a:ext cx="635126" cy="492933"/>
          </a:xfrm>
          <a:prstGeom prst="rect">
            <a:avLst/>
          </a:prstGeom>
        </p:spPr>
      </p:pic>
      <p:pic>
        <p:nvPicPr>
          <p:cNvPr id="162" name="Picture 161" descr="A purple square with white text&#10;&#10;Description automatically generated">
            <a:extLst>
              <a:ext uri="{FF2B5EF4-FFF2-40B4-BE49-F238E27FC236}">
                <a16:creationId xmlns:a16="http://schemas.microsoft.com/office/drawing/2014/main" id="{62C24E33-572D-38B0-BFCC-5BA5DA13A233}"/>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4381990" y="2342844"/>
            <a:ext cx="635126" cy="494287"/>
          </a:xfrm>
          <a:prstGeom prst="rect">
            <a:avLst/>
          </a:prstGeom>
        </p:spPr>
      </p:pic>
      <p:pic>
        <p:nvPicPr>
          <p:cNvPr id="164" name="Picture 163" descr="A blue background with white objects&#10;&#10;Description automatically generated">
            <a:extLst>
              <a:ext uri="{FF2B5EF4-FFF2-40B4-BE49-F238E27FC236}">
                <a16:creationId xmlns:a16="http://schemas.microsoft.com/office/drawing/2014/main" id="{B6375ADB-3571-272A-B6AE-79F1817E25A4}"/>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2442605" y="4583577"/>
            <a:ext cx="635126" cy="494287"/>
          </a:xfrm>
          <a:prstGeom prst="rect">
            <a:avLst/>
          </a:prstGeom>
        </p:spPr>
      </p:pic>
      <p:pic>
        <p:nvPicPr>
          <p:cNvPr id="166" name="Picture 165" descr="A graph of bubbles and arrow&#10;&#10;Description automatically generated with medium confidence">
            <a:extLst>
              <a:ext uri="{FF2B5EF4-FFF2-40B4-BE49-F238E27FC236}">
                <a16:creationId xmlns:a16="http://schemas.microsoft.com/office/drawing/2014/main" id="{19218619-4EEA-096C-B608-39661591423A}"/>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7082912" y="2912228"/>
            <a:ext cx="635126" cy="494287"/>
          </a:xfrm>
          <a:prstGeom prst="rect">
            <a:avLst/>
          </a:prstGeom>
        </p:spPr>
      </p:pic>
      <p:pic>
        <p:nvPicPr>
          <p:cNvPr id="168" name="Picture 167" descr="A blue and white logo&#10;&#10;Description automatically generated">
            <a:extLst>
              <a:ext uri="{FF2B5EF4-FFF2-40B4-BE49-F238E27FC236}">
                <a16:creationId xmlns:a16="http://schemas.microsoft.com/office/drawing/2014/main" id="{C23AFDA4-F599-AAD9-629A-E77C851AD487}"/>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1757759" y="5114576"/>
            <a:ext cx="636480" cy="492933"/>
          </a:xfrm>
          <a:prstGeom prst="rect">
            <a:avLst/>
          </a:prstGeom>
        </p:spPr>
      </p:pic>
      <p:pic>
        <p:nvPicPr>
          <p:cNvPr id="170" name="Picture 169" descr="A white pill and a pill&#10;&#10;Description automatically generated">
            <a:extLst>
              <a:ext uri="{FF2B5EF4-FFF2-40B4-BE49-F238E27FC236}">
                <a16:creationId xmlns:a16="http://schemas.microsoft.com/office/drawing/2014/main" id="{FC140C8C-04E3-4333-49D6-41B0F98EED0A}"/>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4373268" y="2896504"/>
            <a:ext cx="635126" cy="492933"/>
          </a:xfrm>
          <a:prstGeom prst="rect">
            <a:avLst/>
          </a:prstGeom>
        </p:spPr>
      </p:pic>
      <p:pic>
        <p:nvPicPr>
          <p:cNvPr id="172" name="Picture 171" descr="A white circle with white dots on it&#10;&#10;Description automatically generated">
            <a:extLst>
              <a:ext uri="{FF2B5EF4-FFF2-40B4-BE49-F238E27FC236}">
                <a16:creationId xmlns:a16="http://schemas.microsoft.com/office/drawing/2014/main" id="{8A33A564-957C-AE6E-9D29-CF96333CA97D}"/>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7780499" y="2903715"/>
            <a:ext cx="635126" cy="492933"/>
          </a:xfrm>
          <a:prstGeom prst="rect">
            <a:avLst/>
          </a:prstGeom>
        </p:spPr>
      </p:pic>
      <p:pic>
        <p:nvPicPr>
          <p:cNvPr id="174" name="Picture 173" descr="A white circle with white dots on it&#10;&#10;Description automatically generated">
            <a:extLst>
              <a:ext uri="{FF2B5EF4-FFF2-40B4-BE49-F238E27FC236}">
                <a16:creationId xmlns:a16="http://schemas.microsoft.com/office/drawing/2014/main" id="{75A55959-7E75-BCE0-AB2F-1C7609868482}"/>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7076418" y="2347636"/>
            <a:ext cx="635126" cy="492933"/>
          </a:xfrm>
          <a:prstGeom prst="rect">
            <a:avLst/>
          </a:prstGeom>
        </p:spPr>
      </p:pic>
      <p:pic>
        <p:nvPicPr>
          <p:cNvPr id="176" name="Picture 175" descr="A white seal on a blue background&#10;&#10;Description automatically generated">
            <a:extLst>
              <a:ext uri="{FF2B5EF4-FFF2-40B4-BE49-F238E27FC236}">
                <a16:creationId xmlns:a16="http://schemas.microsoft.com/office/drawing/2014/main" id="{6A509EDF-A9AD-C72B-BA8E-C6267735CDDB}"/>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1754795" y="2922459"/>
            <a:ext cx="635126" cy="492933"/>
          </a:xfrm>
          <a:prstGeom prst="rect">
            <a:avLst/>
          </a:prstGeom>
        </p:spPr>
      </p:pic>
      <p:pic>
        <p:nvPicPr>
          <p:cNvPr id="178" name="Picture 177" descr="A white seal and anchor on a blue background&#10;&#10;Description automatically generated">
            <a:extLst>
              <a:ext uri="{FF2B5EF4-FFF2-40B4-BE49-F238E27FC236}">
                <a16:creationId xmlns:a16="http://schemas.microsoft.com/office/drawing/2014/main" id="{59B87BF4-EC45-3105-2C4E-2D567D52E12B}"/>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1751553" y="3488130"/>
            <a:ext cx="635126" cy="492933"/>
          </a:xfrm>
          <a:prstGeom prst="rect">
            <a:avLst/>
          </a:prstGeom>
        </p:spPr>
      </p:pic>
      <p:pic>
        <p:nvPicPr>
          <p:cNvPr id="180" name="Picture 179" descr="A white and blue sign with a seal and arrows&#10;&#10;Description automatically generated">
            <a:extLst>
              <a:ext uri="{FF2B5EF4-FFF2-40B4-BE49-F238E27FC236}">
                <a16:creationId xmlns:a16="http://schemas.microsoft.com/office/drawing/2014/main" id="{C0E195C4-FB65-89EF-FF7A-0AE68C7AEF71}"/>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1751555" y="4022818"/>
            <a:ext cx="635126" cy="492933"/>
          </a:xfrm>
          <a:prstGeom prst="rect">
            <a:avLst/>
          </a:prstGeom>
        </p:spPr>
      </p:pic>
      <p:pic>
        <p:nvPicPr>
          <p:cNvPr id="182" name="Picture 181" descr="A white symbol on a yellow background&#10;&#10;Description automatically generated">
            <a:extLst>
              <a:ext uri="{FF2B5EF4-FFF2-40B4-BE49-F238E27FC236}">
                <a16:creationId xmlns:a16="http://schemas.microsoft.com/office/drawing/2014/main" id="{FD436515-6132-CD1E-AF4B-85F5A920484E}"/>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8977098" y="3415392"/>
            <a:ext cx="635126" cy="492933"/>
          </a:xfrm>
          <a:prstGeom prst="rect">
            <a:avLst/>
          </a:prstGeom>
        </p:spPr>
      </p:pic>
      <p:pic>
        <p:nvPicPr>
          <p:cNvPr id="184" name="Picture 183" descr="A group of white fish in blue water&#10;&#10;Description automatically generated">
            <a:extLst>
              <a:ext uri="{FF2B5EF4-FFF2-40B4-BE49-F238E27FC236}">
                <a16:creationId xmlns:a16="http://schemas.microsoft.com/office/drawing/2014/main" id="{14623E65-B5E5-8BF3-BB1E-C043010FD2C6}"/>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2436111" y="4025655"/>
            <a:ext cx="635126" cy="492933"/>
          </a:xfrm>
          <a:prstGeom prst="rect">
            <a:avLst/>
          </a:prstGeom>
        </p:spPr>
      </p:pic>
      <p:pic>
        <p:nvPicPr>
          <p:cNvPr id="186" name="Picture 185" descr="A white fish in blue background&#10;&#10;Description automatically generated">
            <a:extLst>
              <a:ext uri="{FF2B5EF4-FFF2-40B4-BE49-F238E27FC236}">
                <a16:creationId xmlns:a16="http://schemas.microsoft.com/office/drawing/2014/main" id="{F9F12ED6-BAEE-F104-E04B-036E4BED8436}"/>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3141916" y="2932221"/>
            <a:ext cx="635126" cy="492933"/>
          </a:xfrm>
          <a:prstGeom prst="rect">
            <a:avLst/>
          </a:prstGeom>
        </p:spPr>
      </p:pic>
      <p:pic>
        <p:nvPicPr>
          <p:cNvPr id="188" name="Picture 187" descr="A purple sign with white text and a structure&#10;&#10;Description automatically generated">
            <a:extLst>
              <a:ext uri="{FF2B5EF4-FFF2-40B4-BE49-F238E27FC236}">
                <a16:creationId xmlns:a16="http://schemas.microsoft.com/office/drawing/2014/main" id="{68C95C0A-B450-61D3-ACCF-65CF4746419D}"/>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5100026" y="2343230"/>
            <a:ext cx="636480" cy="494287"/>
          </a:xfrm>
          <a:prstGeom prst="rect">
            <a:avLst/>
          </a:prstGeom>
        </p:spPr>
      </p:pic>
      <p:pic>
        <p:nvPicPr>
          <p:cNvPr id="190" name="Picture 189" descr="A white and blue sign with a wave and dots&#10;&#10;Description automatically generated with medium confidence">
            <a:extLst>
              <a:ext uri="{FF2B5EF4-FFF2-40B4-BE49-F238E27FC236}">
                <a16:creationId xmlns:a16="http://schemas.microsoft.com/office/drawing/2014/main" id="{D57CC607-283D-44E3-1532-0837836A8413}"/>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7768774" y="2351611"/>
            <a:ext cx="635126" cy="492933"/>
          </a:xfrm>
          <a:prstGeom prst="rect">
            <a:avLst/>
          </a:prstGeom>
        </p:spPr>
      </p:pic>
      <p:pic>
        <p:nvPicPr>
          <p:cNvPr id="192" name="Picture 191" descr="A purple square with white letters&#10;&#10;Description automatically generated">
            <a:extLst>
              <a:ext uri="{FF2B5EF4-FFF2-40B4-BE49-F238E27FC236}">
                <a16:creationId xmlns:a16="http://schemas.microsoft.com/office/drawing/2014/main" id="{51762FFE-8C2B-3CB2-B866-898E3636A3FE}"/>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5827129" y="2887456"/>
            <a:ext cx="635126" cy="494287"/>
          </a:xfrm>
          <a:prstGeom prst="rect">
            <a:avLst/>
          </a:prstGeom>
        </p:spPr>
      </p:pic>
      <p:pic>
        <p:nvPicPr>
          <p:cNvPr id="194" name="Picture 193" descr="A purple background with white objects&#10;&#10;Description automatically generated">
            <a:extLst>
              <a:ext uri="{FF2B5EF4-FFF2-40B4-BE49-F238E27FC236}">
                <a16:creationId xmlns:a16="http://schemas.microsoft.com/office/drawing/2014/main" id="{158A710B-DCEF-4031-F2D3-DE7DDCAB6872}"/>
              </a:ext>
            </a:extLst>
          </p:cNvPr>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5834599" y="3966697"/>
            <a:ext cx="635126" cy="462091"/>
          </a:xfrm>
          <a:prstGeom prst="rect">
            <a:avLst/>
          </a:prstGeom>
        </p:spPr>
      </p:pic>
      <p:pic>
        <p:nvPicPr>
          <p:cNvPr id="196" name="Picture 195" descr="A purple square with white letters and a letter in it&#10;&#10;Description automatically generated">
            <a:extLst>
              <a:ext uri="{FF2B5EF4-FFF2-40B4-BE49-F238E27FC236}">
                <a16:creationId xmlns:a16="http://schemas.microsoft.com/office/drawing/2014/main" id="{35A6C40E-722C-A6FF-A11F-938A007BB15B}"/>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5832994" y="3423680"/>
            <a:ext cx="635126" cy="494287"/>
          </a:xfrm>
          <a:prstGeom prst="rect">
            <a:avLst/>
          </a:prstGeom>
        </p:spPr>
      </p:pic>
      <p:pic>
        <p:nvPicPr>
          <p:cNvPr id="198" name="Picture 197" descr="A white logo with a purple background&#10;&#10;Description automatically generated">
            <a:extLst>
              <a:ext uri="{FF2B5EF4-FFF2-40B4-BE49-F238E27FC236}">
                <a16:creationId xmlns:a16="http://schemas.microsoft.com/office/drawing/2014/main" id="{609257F6-0E37-23D6-FBF1-81B9D5F95E66}"/>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5828905" y="4482508"/>
            <a:ext cx="635126" cy="492933"/>
          </a:xfrm>
          <a:prstGeom prst="rect">
            <a:avLst/>
          </a:prstGeom>
        </p:spPr>
      </p:pic>
      <p:pic>
        <p:nvPicPr>
          <p:cNvPr id="200" name="Picture 199" descr="A white fish and a fishnet on a blue background&#10;&#10;Description automatically generated">
            <a:extLst>
              <a:ext uri="{FF2B5EF4-FFF2-40B4-BE49-F238E27FC236}">
                <a16:creationId xmlns:a16="http://schemas.microsoft.com/office/drawing/2014/main" id="{F19814ED-F5A0-F925-D519-FEAF417AEBE5}"/>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1070122" y="4019891"/>
            <a:ext cx="635126" cy="492933"/>
          </a:xfrm>
          <a:prstGeom prst="rect">
            <a:avLst/>
          </a:prstGeom>
        </p:spPr>
      </p:pic>
      <p:pic>
        <p:nvPicPr>
          <p:cNvPr id="202" name="Picture 201" descr="A white seal with a fish in its mouth&#10;&#10;Description automatically generated">
            <a:extLst>
              <a:ext uri="{FF2B5EF4-FFF2-40B4-BE49-F238E27FC236}">
                <a16:creationId xmlns:a16="http://schemas.microsoft.com/office/drawing/2014/main" id="{D7EB1C3B-F447-9378-A7DE-06E7302ACD31}"/>
              </a:ext>
            </a:extLst>
          </p:cNvPr>
          <p:cNvPicPr>
            <a:picLocks noChangeAspect="1"/>
          </p:cNvPicPr>
          <p:nvPr/>
        </p:nvPicPr>
        <p:blipFill>
          <a:blip r:embed="rId50">
            <a:extLst>
              <a:ext uri="{28A0092B-C50C-407E-A947-70E740481C1C}">
                <a14:useLocalDpi xmlns:a14="http://schemas.microsoft.com/office/drawing/2010/main" val="0"/>
              </a:ext>
            </a:extLst>
          </a:blip>
          <a:stretch>
            <a:fillRect/>
          </a:stretch>
        </p:blipFill>
        <p:spPr>
          <a:xfrm>
            <a:off x="1070124" y="4571186"/>
            <a:ext cx="635126" cy="492933"/>
          </a:xfrm>
          <a:prstGeom prst="rect">
            <a:avLst/>
          </a:prstGeom>
        </p:spPr>
      </p:pic>
      <p:pic>
        <p:nvPicPr>
          <p:cNvPr id="204" name="Picture 203" descr="A white boat in the water&#10;&#10;Description automatically generated">
            <a:extLst>
              <a:ext uri="{FF2B5EF4-FFF2-40B4-BE49-F238E27FC236}">
                <a16:creationId xmlns:a16="http://schemas.microsoft.com/office/drawing/2014/main" id="{EB6D2CFE-3669-223B-BF6C-0B6336C63BFA}"/>
              </a:ext>
            </a:extLst>
          </p:cNvPr>
          <p:cNvPicPr>
            <a:picLocks noChangeAspect="1"/>
          </p:cNvPicPr>
          <p:nvPr/>
        </p:nvPicPr>
        <p:blipFill>
          <a:blip r:embed="rId51">
            <a:extLst>
              <a:ext uri="{28A0092B-C50C-407E-A947-70E740481C1C}">
                <a14:useLocalDpi xmlns:a14="http://schemas.microsoft.com/office/drawing/2010/main" val="0"/>
              </a:ext>
            </a:extLst>
          </a:blip>
          <a:stretch>
            <a:fillRect/>
          </a:stretch>
        </p:blipFill>
        <p:spPr>
          <a:xfrm>
            <a:off x="8973654" y="2339736"/>
            <a:ext cx="636480" cy="492933"/>
          </a:xfrm>
          <a:prstGeom prst="rect">
            <a:avLst/>
          </a:prstGeom>
        </p:spPr>
      </p:pic>
      <p:pic>
        <p:nvPicPr>
          <p:cNvPr id="206" name="Picture 205" descr="A white arrow pointing to a sign&#10;&#10;Description automatically generated">
            <a:extLst>
              <a:ext uri="{FF2B5EF4-FFF2-40B4-BE49-F238E27FC236}">
                <a16:creationId xmlns:a16="http://schemas.microsoft.com/office/drawing/2014/main" id="{1A2C27EF-96CC-3825-F463-729FD361DD28}"/>
              </a:ext>
            </a:extLst>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7090420" y="4512704"/>
            <a:ext cx="635126" cy="492933"/>
          </a:xfrm>
          <a:prstGeom prst="rect">
            <a:avLst/>
          </a:prstGeom>
        </p:spPr>
      </p:pic>
      <p:pic>
        <p:nvPicPr>
          <p:cNvPr id="208" name="Picture 207" descr="A purple background with white text and a sign&#10;&#10;Description automatically generated">
            <a:extLst>
              <a:ext uri="{FF2B5EF4-FFF2-40B4-BE49-F238E27FC236}">
                <a16:creationId xmlns:a16="http://schemas.microsoft.com/office/drawing/2014/main" id="{5C0B2782-9C4C-07B4-246B-B77B87F147CE}"/>
              </a:ext>
            </a:extLst>
          </p:cNvPr>
          <p:cNvPicPr>
            <a:picLocks noChangeAspect="1"/>
          </p:cNvPicPr>
          <p:nvPr/>
        </p:nvPicPr>
        <p:blipFill>
          <a:blip r:embed="rId53">
            <a:extLst>
              <a:ext uri="{28A0092B-C50C-407E-A947-70E740481C1C}">
                <a14:useLocalDpi xmlns:a14="http://schemas.microsoft.com/office/drawing/2010/main" val="0"/>
              </a:ext>
            </a:extLst>
          </a:blip>
          <a:stretch>
            <a:fillRect/>
          </a:stretch>
        </p:blipFill>
        <p:spPr>
          <a:xfrm>
            <a:off x="4382374" y="3969492"/>
            <a:ext cx="637834" cy="494287"/>
          </a:xfrm>
          <a:prstGeom prst="rect">
            <a:avLst/>
          </a:prstGeom>
        </p:spPr>
      </p:pic>
      <p:pic>
        <p:nvPicPr>
          <p:cNvPr id="210" name="Picture 209" descr="A purple background with white hexagons&#10;&#10;Description automatically generated">
            <a:extLst>
              <a:ext uri="{FF2B5EF4-FFF2-40B4-BE49-F238E27FC236}">
                <a16:creationId xmlns:a16="http://schemas.microsoft.com/office/drawing/2014/main" id="{CEF97CD1-7A97-DA0E-A0EE-30613815A05A}"/>
              </a:ext>
            </a:extLst>
          </p:cNvPr>
          <p:cNvPicPr>
            <a:picLocks noChangeAspect="1"/>
          </p:cNvPicPr>
          <p:nvPr/>
        </p:nvPicPr>
        <p:blipFill>
          <a:blip r:embed="rId54">
            <a:extLst>
              <a:ext uri="{28A0092B-C50C-407E-A947-70E740481C1C}">
                <a14:useLocalDpi xmlns:a14="http://schemas.microsoft.com/office/drawing/2010/main" val="0"/>
              </a:ext>
            </a:extLst>
          </a:blip>
          <a:stretch>
            <a:fillRect/>
          </a:stretch>
        </p:blipFill>
        <p:spPr>
          <a:xfrm>
            <a:off x="4388422" y="4500806"/>
            <a:ext cx="635126" cy="492933"/>
          </a:xfrm>
          <a:prstGeom prst="rect">
            <a:avLst/>
          </a:prstGeom>
        </p:spPr>
      </p:pic>
      <p:pic>
        <p:nvPicPr>
          <p:cNvPr id="212" name="Picture 211" descr="A purple sign with white text&#10;&#10;Description automatically generated">
            <a:extLst>
              <a:ext uri="{FF2B5EF4-FFF2-40B4-BE49-F238E27FC236}">
                <a16:creationId xmlns:a16="http://schemas.microsoft.com/office/drawing/2014/main" id="{82A03F7C-27C8-72C0-E8CA-C0D135FE2FCF}"/>
              </a:ext>
            </a:extLst>
          </p:cNvPr>
          <p:cNvPicPr>
            <a:picLocks noChangeAspect="1"/>
          </p:cNvPicPr>
          <p:nvPr/>
        </p:nvPicPr>
        <p:blipFill>
          <a:blip r:embed="rId55">
            <a:extLst>
              <a:ext uri="{28A0092B-C50C-407E-A947-70E740481C1C}">
                <a14:useLocalDpi xmlns:a14="http://schemas.microsoft.com/office/drawing/2010/main" val="0"/>
              </a:ext>
            </a:extLst>
          </a:blip>
          <a:stretch>
            <a:fillRect/>
          </a:stretch>
        </p:blipFill>
        <p:spPr>
          <a:xfrm>
            <a:off x="4391662" y="5026852"/>
            <a:ext cx="635126" cy="494287"/>
          </a:xfrm>
          <a:prstGeom prst="rect">
            <a:avLst/>
          </a:prstGeom>
        </p:spPr>
      </p:pic>
      <p:pic>
        <p:nvPicPr>
          <p:cNvPr id="214" name="Picture 213" descr="A purple background with white text&#10;&#10;Description automatically generated">
            <a:extLst>
              <a:ext uri="{FF2B5EF4-FFF2-40B4-BE49-F238E27FC236}">
                <a16:creationId xmlns:a16="http://schemas.microsoft.com/office/drawing/2014/main" id="{CFBD26E6-9CD1-454E-6B9F-CEFC03D75533}"/>
              </a:ext>
            </a:extLst>
          </p:cNvPr>
          <p:cNvPicPr>
            <a:picLocks noChangeAspect="1"/>
          </p:cNvPicPr>
          <p:nvPr/>
        </p:nvPicPr>
        <p:blipFill>
          <a:blip r:embed="rId56">
            <a:extLst>
              <a:ext uri="{28A0092B-C50C-407E-A947-70E740481C1C}">
                <a14:useLocalDpi xmlns:a14="http://schemas.microsoft.com/office/drawing/2010/main" val="0"/>
              </a:ext>
            </a:extLst>
          </a:blip>
          <a:stretch>
            <a:fillRect/>
          </a:stretch>
        </p:blipFill>
        <p:spPr>
          <a:xfrm>
            <a:off x="5107290" y="4488370"/>
            <a:ext cx="635126" cy="492933"/>
          </a:xfrm>
          <a:prstGeom prst="rect">
            <a:avLst/>
          </a:prstGeom>
        </p:spPr>
      </p:pic>
      <p:pic>
        <p:nvPicPr>
          <p:cNvPr id="216" name="Picture 215" descr="A group of white seals on a blue background&#10;&#10;Description automatically generated">
            <a:extLst>
              <a:ext uri="{FF2B5EF4-FFF2-40B4-BE49-F238E27FC236}">
                <a16:creationId xmlns:a16="http://schemas.microsoft.com/office/drawing/2014/main" id="{B623F67B-19A8-3B6A-6A97-059787152482}"/>
              </a:ext>
            </a:extLst>
          </p:cNvPr>
          <p:cNvPicPr>
            <a:picLocks noChangeAspect="1"/>
          </p:cNvPicPr>
          <p:nvPr/>
        </p:nvPicPr>
        <p:blipFill>
          <a:blip r:embed="rId57">
            <a:extLst>
              <a:ext uri="{28A0092B-C50C-407E-A947-70E740481C1C}">
                <a14:useLocalDpi xmlns:a14="http://schemas.microsoft.com/office/drawing/2010/main" val="0"/>
              </a:ext>
            </a:extLst>
          </a:blip>
          <a:stretch>
            <a:fillRect/>
          </a:stretch>
        </p:blipFill>
        <p:spPr>
          <a:xfrm>
            <a:off x="3138804" y="2384464"/>
            <a:ext cx="636480" cy="494287"/>
          </a:xfrm>
          <a:prstGeom prst="rect">
            <a:avLst/>
          </a:prstGeom>
        </p:spPr>
      </p:pic>
      <p:pic>
        <p:nvPicPr>
          <p:cNvPr id="249" name="Picture 248" descr="A green arrow with white symbols&#10;&#10;Description automatically generated">
            <a:extLst>
              <a:ext uri="{FF2B5EF4-FFF2-40B4-BE49-F238E27FC236}">
                <a16:creationId xmlns:a16="http://schemas.microsoft.com/office/drawing/2014/main" id="{2FD4E01B-D6BF-1BEF-E600-A33450FC658F}"/>
              </a:ext>
            </a:extLst>
          </p:cNvPr>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10273167" y="2319788"/>
            <a:ext cx="635125" cy="562890"/>
          </a:xfrm>
          <a:prstGeom prst="rect">
            <a:avLst/>
          </a:prstGeom>
        </p:spPr>
      </p:pic>
      <p:pic>
        <p:nvPicPr>
          <p:cNvPr id="250" name="Picture 249" descr="A yellow arrow with a fish and a boat&#10;&#10;Description automatically generated">
            <a:extLst>
              <a:ext uri="{FF2B5EF4-FFF2-40B4-BE49-F238E27FC236}">
                <a16:creationId xmlns:a16="http://schemas.microsoft.com/office/drawing/2014/main" id="{A2C96F77-B8F9-214F-1CE8-407CDCC5A1B5}"/>
              </a:ext>
            </a:extLst>
          </p:cNvPr>
          <p:cNvPicPr>
            <a:picLocks noChangeAspect="1"/>
          </p:cNvPicPr>
          <p:nvPr/>
        </p:nvPicPr>
        <p:blipFill>
          <a:blip r:embed="rId59">
            <a:extLst>
              <a:ext uri="{28A0092B-C50C-407E-A947-70E740481C1C}">
                <a14:useLocalDpi xmlns:a14="http://schemas.microsoft.com/office/drawing/2010/main" val="0"/>
              </a:ext>
            </a:extLst>
          </a:blip>
          <a:stretch>
            <a:fillRect/>
          </a:stretch>
        </p:blipFill>
        <p:spPr>
          <a:xfrm>
            <a:off x="10270575" y="4106938"/>
            <a:ext cx="636670" cy="562892"/>
          </a:xfrm>
          <a:prstGeom prst="rect">
            <a:avLst/>
          </a:prstGeom>
        </p:spPr>
      </p:pic>
      <p:pic>
        <p:nvPicPr>
          <p:cNvPr id="251" name="Picture 250" descr="A yellow arrow with fish and a boat&#10;&#10;Description automatically generated">
            <a:extLst>
              <a:ext uri="{FF2B5EF4-FFF2-40B4-BE49-F238E27FC236}">
                <a16:creationId xmlns:a16="http://schemas.microsoft.com/office/drawing/2014/main" id="{34990BED-4DCF-05C5-002E-4F8DDDED3DBE}"/>
              </a:ext>
            </a:extLst>
          </p:cNvPr>
          <p:cNvPicPr>
            <a:picLocks noChangeAspect="1"/>
          </p:cNvPicPr>
          <p:nvPr/>
        </p:nvPicPr>
        <p:blipFill>
          <a:blip r:embed="rId60">
            <a:extLst>
              <a:ext uri="{28A0092B-C50C-407E-A947-70E740481C1C}">
                <a14:useLocalDpi xmlns:a14="http://schemas.microsoft.com/office/drawing/2010/main" val="0"/>
              </a:ext>
            </a:extLst>
          </a:blip>
          <a:stretch>
            <a:fillRect/>
          </a:stretch>
        </p:blipFill>
        <p:spPr>
          <a:xfrm>
            <a:off x="10264798" y="3525639"/>
            <a:ext cx="636668" cy="564100"/>
          </a:xfrm>
          <a:prstGeom prst="rect">
            <a:avLst/>
          </a:prstGeom>
        </p:spPr>
      </p:pic>
      <p:pic>
        <p:nvPicPr>
          <p:cNvPr id="252" name="Picture 251" descr="A green arrow with a white sign and a hose coming out of it&#10;&#10;Description automatically generated">
            <a:extLst>
              <a:ext uri="{FF2B5EF4-FFF2-40B4-BE49-F238E27FC236}">
                <a16:creationId xmlns:a16="http://schemas.microsoft.com/office/drawing/2014/main" id="{7CF9978D-07AA-1211-4193-E7A7E341AC93}"/>
              </a:ext>
            </a:extLst>
          </p:cNvPr>
          <p:cNvPicPr>
            <a:picLocks noChangeAspect="1"/>
          </p:cNvPicPr>
          <p:nvPr/>
        </p:nvPicPr>
        <p:blipFill>
          <a:blip r:embed="rId61">
            <a:extLst>
              <a:ext uri="{28A0092B-C50C-407E-A947-70E740481C1C}">
                <a14:useLocalDpi xmlns:a14="http://schemas.microsoft.com/office/drawing/2010/main" val="0"/>
              </a:ext>
            </a:extLst>
          </a:blip>
          <a:stretch>
            <a:fillRect/>
          </a:stretch>
        </p:blipFill>
        <p:spPr>
          <a:xfrm>
            <a:off x="10279661" y="2919418"/>
            <a:ext cx="648946" cy="574982"/>
          </a:xfrm>
          <a:prstGeom prst="rect">
            <a:avLst/>
          </a:prstGeom>
        </p:spPr>
      </p:pic>
    </p:spTree>
    <p:extLst>
      <p:ext uri="{BB962C8B-B14F-4D97-AF65-F5344CB8AC3E}">
        <p14:creationId xmlns:p14="http://schemas.microsoft.com/office/powerpoint/2010/main" val="2656421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4BA03-BCC9-2931-FE3C-776BC4B9E655}"/>
              </a:ext>
            </a:extLst>
          </p:cNvPr>
          <p:cNvSpPr>
            <a:spLocks noGrp="1"/>
          </p:cNvSpPr>
          <p:nvPr>
            <p:ph type="title"/>
          </p:nvPr>
        </p:nvSpPr>
        <p:spPr>
          <a:xfrm>
            <a:off x="811895" y="373448"/>
            <a:ext cx="10515600" cy="1325563"/>
          </a:xfrm>
        </p:spPr>
        <p:txBody>
          <a:bodyPr/>
          <a:lstStyle/>
          <a:p>
            <a:r>
              <a:rPr lang="en-US" dirty="0"/>
              <a:t>Thematic assessments by topic &amp; sources of data</a:t>
            </a:r>
            <a:endParaRPr lang="en-GB" dirty="0"/>
          </a:p>
        </p:txBody>
      </p:sp>
      <p:pic>
        <p:nvPicPr>
          <p:cNvPr id="220" name="Picture 219" descr="A group of white seals with blue circles&#10;&#10;Description automatically generated">
            <a:extLst>
              <a:ext uri="{FF2B5EF4-FFF2-40B4-BE49-F238E27FC236}">
                <a16:creationId xmlns:a16="http://schemas.microsoft.com/office/drawing/2014/main" id="{B30FD339-B9AA-BDF0-3442-6706648EDC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06750" y="10080943"/>
            <a:ext cx="455531" cy="352794"/>
          </a:xfrm>
          <a:prstGeom prst="rect">
            <a:avLst/>
          </a:prstGeom>
        </p:spPr>
      </p:pic>
      <p:pic>
        <p:nvPicPr>
          <p:cNvPr id="222" name="Picture 221" descr="A white circle with a circular object in the center&#10;&#10;Description automatically generated">
            <a:extLst>
              <a:ext uri="{FF2B5EF4-FFF2-40B4-BE49-F238E27FC236}">
                <a16:creationId xmlns:a16="http://schemas.microsoft.com/office/drawing/2014/main" id="{3D231A9B-F235-B8A9-7350-231717338A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56195" y="10230943"/>
            <a:ext cx="454562" cy="352794"/>
          </a:xfrm>
          <a:prstGeom prst="rect">
            <a:avLst/>
          </a:prstGeom>
        </p:spPr>
      </p:pic>
      <p:pic>
        <p:nvPicPr>
          <p:cNvPr id="224" name="Picture 223" descr="A white shrimp with a long beak and bubbles&#10;&#10;Description automatically generated">
            <a:extLst>
              <a:ext uri="{FF2B5EF4-FFF2-40B4-BE49-F238E27FC236}">
                <a16:creationId xmlns:a16="http://schemas.microsoft.com/office/drawing/2014/main" id="{0C56A896-0475-AD16-D2A5-A327472F2F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106195" y="10380943"/>
            <a:ext cx="454562" cy="352794"/>
          </a:xfrm>
          <a:prstGeom prst="rect">
            <a:avLst/>
          </a:prstGeom>
        </p:spPr>
      </p:pic>
      <p:pic>
        <p:nvPicPr>
          <p:cNvPr id="226" name="Picture 225" descr="A group of white seals on a blue background&#10;&#10;Description automatically generated">
            <a:extLst>
              <a:ext uri="{FF2B5EF4-FFF2-40B4-BE49-F238E27FC236}">
                <a16:creationId xmlns:a16="http://schemas.microsoft.com/office/drawing/2014/main" id="{D5FC4545-8A5C-7D10-9CC8-A6CBEA510E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256195" y="10531497"/>
            <a:ext cx="454562" cy="353763"/>
          </a:xfrm>
          <a:prstGeom prst="rect">
            <a:avLst/>
          </a:prstGeom>
        </p:spPr>
      </p:pic>
      <p:pic>
        <p:nvPicPr>
          <p:cNvPr id="228" name="Picture 227" descr="A blue background with white dots and a line graph&#10;&#10;Description automatically generated">
            <a:extLst>
              <a:ext uri="{FF2B5EF4-FFF2-40B4-BE49-F238E27FC236}">
                <a16:creationId xmlns:a16="http://schemas.microsoft.com/office/drawing/2014/main" id="{DC4B6DBE-A4EE-3FDD-F88B-A32A30E05C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406195" y="10681497"/>
            <a:ext cx="454562" cy="353763"/>
          </a:xfrm>
          <a:prstGeom prst="rect">
            <a:avLst/>
          </a:prstGeom>
        </p:spPr>
      </p:pic>
      <p:pic>
        <p:nvPicPr>
          <p:cNvPr id="230" name="Picture 229" descr="A green background with white text and bubbles&#10;&#10;Description automatically generated">
            <a:extLst>
              <a:ext uri="{FF2B5EF4-FFF2-40B4-BE49-F238E27FC236}">
                <a16:creationId xmlns:a16="http://schemas.microsoft.com/office/drawing/2014/main" id="{671FB55D-A4B3-8A80-DF0B-0830126B468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556195" y="10831497"/>
            <a:ext cx="454562" cy="353763"/>
          </a:xfrm>
          <a:prstGeom prst="rect">
            <a:avLst/>
          </a:prstGeom>
        </p:spPr>
      </p:pic>
      <p:pic>
        <p:nvPicPr>
          <p:cNvPr id="232" name="Picture 231" descr="A blue and white sign with fish swimming in water&#10;&#10;Description automatically generated">
            <a:extLst>
              <a:ext uri="{FF2B5EF4-FFF2-40B4-BE49-F238E27FC236}">
                <a16:creationId xmlns:a16="http://schemas.microsoft.com/office/drawing/2014/main" id="{E1311D20-A63D-0506-FB53-C1261433E85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706195" y="10980943"/>
            <a:ext cx="454562" cy="352794"/>
          </a:xfrm>
          <a:prstGeom prst="rect">
            <a:avLst/>
          </a:prstGeom>
        </p:spPr>
      </p:pic>
      <p:pic>
        <p:nvPicPr>
          <p:cNvPr id="234" name="Picture 233" descr="A blue background with white seaweed and waves&#10;&#10;Description automatically generated">
            <a:extLst>
              <a:ext uri="{FF2B5EF4-FFF2-40B4-BE49-F238E27FC236}">
                <a16:creationId xmlns:a16="http://schemas.microsoft.com/office/drawing/2014/main" id="{AFE3C4B9-ACFF-9157-D847-045909B1DD1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856195" y="11131497"/>
            <a:ext cx="454562" cy="353763"/>
          </a:xfrm>
          <a:prstGeom prst="rect">
            <a:avLst/>
          </a:prstGeom>
        </p:spPr>
      </p:pic>
      <p:pic>
        <p:nvPicPr>
          <p:cNvPr id="236" name="Picture 235" descr="A purple background with white text&#10;&#10;Description automatically generated">
            <a:extLst>
              <a:ext uri="{FF2B5EF4-FFF2-40B4-BE49-F238E27FC236}">
                <a16:creationId xmlns:a16="http://schemas.microsoft.com/office/drawing/2014/main" id="{E132C5A5-A893-9BB9-1E05-111ECBD5DF6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006195" y="11280943"/>
            <a:ext cx="454562" cy="352794"/>
          </a:xfrm>
          <a:prstGeom prst="rect">
            <a:avLst/>
          </a:prstGeom>
        </p:spPr>
      </p:pic>
      <p:pic>
        <p:nvPicPr>
          <p:cNvPr id="238" name="Picture 237" descr="A white circles with blue background&#10;&#10;Description automatically generated">
            <a:extLst>
              <a:ext uri="{FF2B5EF4-FFF2-40B4-BE49-F238E27FC236}">
                <a16:creationId xmlns:a16="http://schemas.microsoft.com/office/drawing/2014/main" id="{AA084014-7A10-86AA-D606-CEC55E68777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4156195" y="11430943"/>
            <a:ext cx="454562" cy="352794"/>
          </a:xfrm>
          <a:prstGeom prst="rect">
            <a:avLst/>
          </a:prstGeom>
        </p:spPr>
      </p:pic>
      <p:pic>
        <p:nvPicPr>
          <p:cNvPr id="240" name="Picture 239" descr="A white circles with a blue background&#10;&#10;Description automatically generated">
            <a:extLst>
              <a:ext uri="{FF2B5EF4-FFF2-40B4-BE49-F238E27FC236}">
                <a16:creationId xmlns:a16="http://schemas.microsoft.com/office/drawing/2014/main" id="{24062826-2336-E904-597B-3FFC428E076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4306750" y="11580943"/>
            <a:ext cx="455531" cy="352794"/>
          </a:xfrm>
          <a:prstGeom prst="rect">
            <a:avLst/>
          </a:prstGeom>
        </p:spPr>
      </p:pic>
      <p:pic>
        <p:nvPicPr>
          <p:cNvPr id="242" name="Picture 241" descr="A white fish with a line up and a graph&#10;&#10;Description automatically generated with medium confidence">
            <a:extLst>
              <a:ext uri="{FF2B5EF4-FFF2-40B4-BE49-F238E27FC236}">
                <a16:creationId xmlns:a16="http://schemas.microsoft.com/office/drawing/2014/main" id="{A1576B62-D17E-A405-D28E-333F235B9E3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4456195" y="11730943"/>
            <a:ext cx="454562" cy="352794"/>
          </a:xfrm>
          <a:prstGeom prst="rect">
            <a:avLst/>
          </a:prstGeom>
        </p:spPr>
      </p:pic>
      <p:pic>
        <p:nvPicPr>
          <p:cNvPr id="244" name="Picture 243" descr="A white logo with a drop of water and a magnifying glass&#10;&#10;Description automatically generated">
            <a:extLst>
              <a:ext uri="{FF2B5EF4-FFF2-40B4-BE49-F238E27FC236}">
                <a16:creationId xmlns:a16="http://schemas.microsoft.com/office/drawing/2014/main" id="{B21F764E-CA7D-D844-E581-72DE152AA43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4606195" y="11881497"/>
            <a:ext cx="454562" cy="353763"/>
          </a:xfrm>
          <a:prstGeom prst="rect">
            <a:avLst/>
          </a:prstGeom>
        </p:spPr>
      </p:pic>
      <p:pic>
        <p:nvPicPr>
          <p:cNvPr id="246" name="Picture 245" descr="A white bird and egg on a purple background&#10;&#10;Description automatically generated">
            <a:extLst>
              <a:ext uri="{FF2B5EF4-FFF2-40B4-BE49-F238E27FC236}">
                <a16:creationId xmlns:a16="http://schemas.microsoft.com/office/drawing/2014/main" id="{2BB43EE1-C240-1026-92B6-B14DC2B4777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4756195" y="12030943"/>
            <a:ext cx="454562" cy="352794"/>
          </a:xfrm>
          <a:prstGeom prst="rect">
            <a:avLst/>
          </a:prstGeom>
        </p:spPr>
      </p:pic>
      <p:pic>
        <p:nvPicPr>
          <p:cNvPr id="248" name="Picture 247" descr="A blue background with white circles and circles&#10;&#10;Description automatically generated">
            <a:extLst>
              <a:ext uri="{FF2B5EF4-FFF2-40B4-BE49-F238E27FC236}">
                <a16:creationId xmlns:a16="http://schemas.microsoft.com/office/drawing/2014/main" id="{8ABB595F-B3D0-DEBF-729F-9BAF50AC48B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4906195" y="12181497"/>
            <a:ext cx="454562" cy="353763"/>
          </a:xfrm>
          <a:prstGeom prst="rect">
            <a:avLst/>
          </a:prstGeom>
        </p:spPr>
      </p:pic>
      <p:pic>
        <p:nvPicPr>
          <p:cNvPr id="3" name="Picture 2" descr="A blue circle with white dots in it&#10;&#10;Description automatically generated">
            <a:extLst>
              <a:ext uri="{FF2B5EF4-FFF2-40B4-BE49-F238E27FC236}">
                <a16:creationId xmlns:a16="http://schemas.microsoft.com/office/drawing/2014/main" id="{75B3AC2C-DCF5-033E-AF8B-8098365721E9}"/>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061350" y="1561401"/>
            <a:ext cx="912684" cy="978582"/>
          </a:xfrm>
          <a:prstGeom prst="rect">
            <a:avLst/>
          </a:prstGeom>
        </p:spPr>
      </p:pic>
      <p:pic>
        <p:nvPicPr>
          <p:cNvPr id="4" name="Picture 3" descr="A logo with dots in a circle&#10;&#10;Description automatically generated">
            <a:extLst>
              <a:ext uri="{FF2B5EF4-FFF2-40B4-BE49-F238E27FC236}">
                <a16:creationId xmlns:a16="http://schemas.microsoft.com/office/drawing/2014/main" id="{CB2517AA-6BF0-0076-5C6A-6CC4DEC0C4BE}"/>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026909" y="1538477"/>
            <a:ext cx="972524" cy="1042742"/>
          </a:xfrm>
          <a:prstGeom prst="rect">
            <a:avLst/>
          </a:prstGeom>
        </p:spPr>
      </p:pic>
      <p:pic>
        <p:nvPicPr>
          <p:cNvPr id="5" name="Picture 4" descr="A purple circle with white dots and purple text&#10;&#10;Description automatically generated">
            <a:extLst>
              <a:ext uri="{FF2B5EF4-FFF2-40B4-BE49-F238E27FC236}">
                <a16:creationId xmlns:a16="http://schemas.microsoft.com/office/drawing/2014/main" id="{87819613-9E6D-643F-5EA5-6A716FD5ECD6}"/>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425339" y="1527583"/>
            <a:ext cx="958586" cy="1511223"/>
          </a:xfrm>
          <a:prstGeom prst="rect">
            <a:avLst/>
          </a:prstGeom>
        </p:spPr>
      </p:pic>
      <p:grpSp>
        <p:nvGrpSpPr>
          <p:cNvPr id="28" name="Group 27">
            <a:extLst>
              <a:ext uri="{FF2B5EF4-FFF2-40B4-BE49-F238E27FC236}">
                <a16:creationId xmlns:a16="http://schemas.microsoft.com/office/drawing/2014/main" id="{5AA11A36-3757-8B3D-1307-A6446B09D2E3}"/>
              </a:ext>
            </a:extLst>
          </p:cNvPr>
          <p:cNvGrpSpPr/>
          <p:nvPr/>
        </p:nvGrpSpPr>
        <p:grpSpPr>
          <a:xfrm>
            <a:off x="4294342" y="2873988"/>
            <a:ext cx="3298794" cy="3006879"/>
            <a:chOff x="863840" y="2990475"/>
            <a:chExt cx="3298794" cy="3006879"/>
          </a:xfrm>
        </p:grpSpPr>
        <p:pic>
          <p:nvPicPr>
            <p:cNvPr id="106" name="Picture 105" descr="A white circle with a circular object in the center&#10;&#10;Description automatically generated">
              <a:extLst>
                <a:ext uri="{FF2B5EF4-FFF2-40B4-BE49-F238E27FC236}">
                  <a16:creationId xmlns:a16="http://schemas.microsoft.com/office/drawing/2014/main" id="{5B1E4233-BE7E-DDBE-4461-88FC8D6F36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5712" y="3964112"/>
              <a:ext cx="454560" cy="352981"/>
            </a:xfrm>
            <a:prstGeom prst="rect">
              <a:avLst/>
            </a:prstGeom>
          </p:spPr>
        </p:pic>
        <p:pic>
          <p:nvPicPr>
            <p:cNvPr id="108" name="Picture 107" descr="A white shrimp with a long beak and bubbles&#10;&#10;Description automatically generated">
              <a:extLst>
                <a:ext uri="{FF2B5EF4-FFF2-40B4-BE49-F238E27FC236}">
                  <a16:creationId xmlns:a16="http://schemas.microsoft.com/office/drawing/2014/main" id="{9B7F52DA-E451-17F0-85DC-482C76706A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1719" y="4808554"/>
              <a:ext cx="454560" cy="352981"/>
            </a:xfrm>
            <a:prstGeom prst="rect">
              <a:avLst/>
            </a:prstGeom>
          </p:spPr>
        </p:pic>
        <p:pic>
          <p:nvPicPr>
            <p:cNvPr id="120" name="Picture 119" descr="A purple background with white text&#10;&#10;Description automatically generated">
              <a:extLst>
                <a:ext uri="{FF2B5EF4-FFF2-40B4-BE49-F238E27FC236}">
                  <a16:creationId xmlns:a16="http://schemas.microsoft.com/office/drawing/2014/main" id="{6C37F98D-7064-91BA-DD99-393836EB14A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93556" y="5226284"/>
              <a:ext cx="464315" cy="352794"/>
            </a:xfrm>
            <a:prstGeom prst="rect">
              <a:avLst/>
            </a:prstGeom>
          </p:spPr>
        </p:pic>
        <p:pic>
          <p:nvPicPr>
            <p:cNvPr id="126" name="Picture 125" descr="A white fish with a line up and a graph&#10;&#10;Description automatically generated with medium confidence">
              <a:extLst>
                <a:ext uri="{FF2B5EF4-FFF2-40B4-BE49-F238E27FC236}">
                  <a16:creationId xmlns:a16="http://schemas.microsoft.com/office/drawing/2014/main" id="{C89A3677-E458-79B0-454A-F5B471F052D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698319" y="3550378"/>
              <a:ext cx="464315" cy="358091"/>
            </a:xfrm>
            <a:prstGeom prst="rect">
              <a:avLst/>
            </a:prstGeom>
          </p:spPr>
        </p:pic>
        <p:pic>
          <p:nvPicPr>
            <p:cNvPr id="130" name="Picture 129" descr="A white bird and egg on a purple background&#10;&#10;Description automatically generated">
              <a:extLst>
                <a:ext uri="{FF2B5EF4-FFF2-40B4-BE49-F238E27FC236}">
                  <a16:creationId xmlns:a16="http://schemas.microsoft.com/office/drawing/2014/main" id="{6F5A5C43-F7B0-F68D-10DD-3A5291AF6A1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054993" y="3550378"/>
              <a:ext cx="464315" cy="358091"/>
            </a:xfrm>
            <a:prstGeom prst="rect">
              <a:avLst/>
            </a:prstGeom>
          </p:spPr>
        </p:pic>
        <p:pic>
          <p:nvPicPr>
            <p:cNvPr id="152" name="Picture 151" descr="A white object on a purple background&#10;&#10;Description automatically generated">
              <a:extLst>
                <a:ext uri="{FF2B5EF4-FFF2-40B4-BE49-F238E27FC236}">
                  <a16:creationId xmlns:a16="http://schemas.microsoft.com/office/drawing/2014/main" id="{D7C60BBD-4714-4271-6228-98D2E4A9CA2E}"/>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21035" y="3965323"/>
              <a:ext cx="454562" cy="353763"/>
            </a:xfrm>
            <a:prstGeom prst="rect">
              <a:avLst/>
            </a:prstGeom>
          </p:spPr>
        </p:pic>
        <p:pic>
          <p:nvPicPr>
            <p:cNvPr id="156" name="Picture 155" descr="A purple square with white letters&#10;&#10;Description automatically generated">
              <a:extLst>
                <a:ext uri="{FF2B5EF4-FFF2-40B4-BE49-F238E27FC236}">
                  <a16:creationId xmlns:a16="http://schemas.microsoft.com/office/drawing/2014/main" id="{445247B3-4F03-9FE5-FC42-58C78277DD27}"/>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516497" y="3958465"/>
              <a:ext cx="454562" cy="353763"/>
            </a:xfrm>
            <a:prstGeom prst="rect">
              <a:avLst/>
            </a:prstGeom>
          </p:spPr>
        </p:pic>
        <p:pic>
          <p:nvPicPr>
            <p:cNvPr id="160" name="Picture 159" descr="A white lines on a yellow background&#10;&#10;Description automatically generated">
              <a:extLst>
                <a:ext uri="{FF2B5EF4-FFF2-40B4-BE49-F238E27FC236}">
                  <a16:creationId xmlns:a16="http://schemas.microsoft.com/office/drawing/2014/main" id="{AAADD2FF-7858-D56B-974D-A469E517CB36}"/>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139473" y="3546436"/>
              <a:ext cx="454562" cy="352794"/>
            </a:xfrm>
            <a:prstGeom prst="rect">
              <a:avLst/>
            </a:prstGeom>
          </p:spPr>
        </p:pic>
        <p:pic>
          <p:nvPicPr>
            <p:cNvPr id="162" name="Picture 161" descr="A purple square with white text&#10;&#10;Description automatically generated">
              <a:extLst>
                <a:ext uri="{FF2B5EF4-FFF2-40B4-BE49-F238E27FC236}">
                  <a16:creationId xmlns:a16="http://schemas.microsoft.com/office/drawing/2014/main" id="{62C24E33-572D-38B0-BFCC-5BA5DA13A233}"/>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506867" y="3550378"/>
              <a:ext cx="454562" cy="353763"/>
            </a:xfrm>
            <a:prstGeom prst="rect">
              <a:avLst/>
            </a:prstGeom>
          </p:spPr>
        </p:pic>
        <p:pic>
          <p:nvPicPr>
            <p:cNvPr id="170" name="Picture 169" descr="A white pill and a pill&#10;&#10;Description automatically generated">
              <a:extLst>
                <a:ext uri="{FF2B5EF4-FFF2-40B4-BE49-F238E27FC236}">
                  <a16:creationId xmlns:a16="http://schemas.microsoft.com/office/drawing/2014/main" id="{FC140C8C-04E3-4333-49D6-41B0F98EED0A}"/>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501457" y="5644560"/>
              <a:ext cx="454562" cy="352794"/>
            </a:xfrm>
            <a:prstGeom prst="rect">
              <a:avLst/>
            </a:prstGeom>
          </p:spPr>
        </p:pic>
        <p:pic>
          <p:nvPicPr>
            <p:cNvPr id="182" name="Picture 181" descr="A white symbol on a yellow background&#10;&#10;Description automatically generated">
              <a:extLst>
                <a:ext uri="{FF2B5EF4-FFF2-40B4-BE49-F238E27FC236}">
                  <a16:creationId xmlns:a16="http://schemas.microsoft.com/office/drawing/2014/main" id="{FD436515-6132-CD1E-AF4B-85F5A920484E}"/>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3146581" y="3969627"/>
              <a:ext cx="454562" cy="352794"/>
            </a:xfrm>
            <a:prstGeom prst="rect">
              <a:avLst/>
            </a:prstGeom>
          </p:spPr>
        </p:pic>
        <p:pic>
          <p:nvPicPr>
            <p:cNvPr id="188" name="Picture 187" descr="A purple sign with white text and a structure&#10;&#10;Description automatically generated">
              <a:extLst>
                <a:ext uri="{FF2B5EF4-FFF2-40B4-BE49-F238E27FC236}">
                  <a16:creationId xmlns:a16="http://schemas.microsoft.com/office/drawing/2014/main" id="{68C95C0A-B450-61D3-ACCF-65CF4746419D}"/>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948752" y="3538134"/>
              <a:ext cx="455531" cy="353763"/>
            </a:xfrm>
            <a:prstGeom prst="rect">
              <a:avLst/>
            </a:prstGeom>
          </p:spPr>
        </p:pic>
        <p:pic>
          <p:nvPicPr>
            <p:cNvPr id="192" name="Picture 191" descr="A purple square with white letters&#10;&#10;Description automatically generated">
              <a:extLst>
                <a:ext uri="{FF2B5EF4-FFF2-40B4-BE49-F238E27FC236}">
                  <a16:creationId xmlns:a16="http://schemas.microsoft.com/office/drawing/2014/main" id="{51762FFE-8C2B-3CB2-B866-898E3636A3FE}"/>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1495068" y="4803943"/>
              <a:ext cx="454562" cy="353763"/>
            </a:xfrm>
            <a:prstGeom prst="rect">
              <a:avLst/>
            </a:prstGeom>
          </p:spPr>
        </p:pic>
        <p:pic>
          <p:nvPicPr>
            <p:cNvPr id="194" name="Picture 193" descr="A purple background with white objects&#10;&#10;Description automatically generated">
              <a:extLst>
                <a:ext uri="{FF2B5EF4-FFF2-40B4-BE49-F238E27FC236}">
                  <a16:creationId xmlns:a16="http://schemas.microsoft.com/office/drawing/2014/main" id="{158A710B-DCEF-4031-F2D3-DE7DDCAB6872}"/>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2608569" y="3540353"/>
              <a:ext cx="454562" cy="330720"/>
            </a:xfrm>
            <a:prstGeom prst="rect">
              <a:avLst/>
            </a:prstGeom>
          </p:spPr>
        </p:pic>
        <p:pic>
          <p:nvPicPr>
            <p:cNvPr id="196" name="Picture 195" descr="A purple square with white letters and a letter in it&#10;&#10;Description automatically generated">
              <a:extLst>
                <a:ext uri="{FF2B5EF4-FFF2-40B4-BE49-F238E27FC236}">
                  <a16:creationId xmlns:a16="http://schemas.microsoft.com/office/drawing/2014/main" id="{35A6C40E-722C-A6FF-A11F-938A007BB15B}"/>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1506867" y="4381602"/>
              <a:ext cx="454562" cy="353763"/>
            </a:xfrm>
            <a:prstGeom prst="rect">
              <a:avLst/>
            </a:prstGeom>
          </p:spPr>
        </p:pic>
        <p:pic>
          <p:nvPicPr>
            <p:cNvPr id="204" name="Picture 203" descr="A white boat in the water&#10;&#10;Description automatically generated">
              <a:extLst>
                <a:ext uri="{FF2B5EF4-FFF2-40B4-BE49-F238E27FC236}">
                  <a16:creationId xmlns:a16="http://schemas.microsoft.com/office/drawing/2014/main" id="{EB6D2CFE-3669-223B-BF6C-0B6336C63BFA}"/>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2056884" y="4385382"/>
              <a:ext cx="455531" cy="352794"/>
            </a:xfrm>
            <a:prstGeom prst="rect">
              <a:avLst/>
            </a:prstGeom>
          </p:spPr>
        </p:pic>
        <p:pic>
          <p:nvPicPr>
            <p:cNvPr id="208" name="Picture 207" descr="A purple background with white text and a sign&#10;&#10;Description automatically generated">
              <a:extLst>
                <a:ext uri="{FF2B5EF4-FFF2-40B4-BE49-F238E27FC236}">
                  <a16:creationId xmlns:a16="http://schemas.microsoft.com/office/drawing/2014/main" id="{5C0B2782-9C4C-07B4-246B-B77B87F147CE}"/>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947783" y="3953843"/>
              <a:ext cx="456500" cy="353763"/>
            </a:xfrm>
            <a:prstGeom prst="rect">
              <a:avLst/>
            </a:prstGeom>
          </p:spPr>
        </p:pic>
        <p:pic>
          <p:nvPicPr>
            <p:cNvPr id="210" name="Picture 209" descr="A purple background with white hexagons&#10;&#10;Description automatically generated">
              <a:extLst>
                <a:ext uri="{FF2B5EF4-FFF2-40B4-BE49-F238E27FC236}">
                  <a16:creationId xmlns:a16="http://schemas.microsoft.com/office/drawing/2014/main" id="{CEF97CD1-7A97-DA0E-A0EE-30613815A05A}"/>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946375" y="4804912"/>
              <a:ext cx="454562" cy="352794"/>
            </a:xfrm>
            <a:prstGeom prst="rect">
              <a:avLst/>
            </a:prstGeom>
          </p:spPr>
        </p:pic>
        <p:pic>
          <p:nvPicPr>
            <p:cNvPr id="212" name="Picture 211" descr="A purple sign with white text&#10;&#10;Description automatically generated">
              <a:extLst>
                <a:ext uri="{FF2B5EF4-FFF2-40B4-BE49-F238E27FC236}">
                  <a16:creationId xmlns:a16="http://schemas.microsoft.com/office/drawing/2014/main" id="{82A03F7C-27C8-72C0-E8CA-C0D135FE2FCF}"/>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946375" y="4389203"/>
              <a:ext cx="454562" cy="353763"/>
            </a:xfrm>
            <a:prstGeom prst="rect">
              <a:avLst/>
            </a:prstGeom>
          </p:spPr>
        </p:pic>
        <p:pic>
          <p:nvPicPr>
            <p:cNvPr id="214" name="Picture 213" descr="A purple background with white text&#10;&#10;Description automatically generated">
              <a:extLst>
                <a:ext uri="{FF2B5EF4-FFF2-40B4-BE49-F238E27FC236}">
                  <a16:creationId xmlns:a16="http://schemas.microsoft.com/office/drawing/2014/main" id="{CFBD26E6-9CD1-454E-6B9F-CEFC03D75533}"/>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931255" y="5193665"/>
              <a:ext cx="454562" cy="352794"/>
            </a:xfrm>
            <a:prstGeom prst="rect">
              <a:avLst/>
            </a:prstGeom>
          </p:spPr>
        </p:pic>
        <p:sp>
          <p:nvSpPr>
            <p:cNvPr id="12" name="TextBox 11">
              <a:extLst>
                <a:ext uri="{FF2B5EF4-FFF2-40B4-BE49-F238E27FC236}">
                  <a16:creationId xmlns:a16="http://schemas.microsoft.com/office/drawing/2014/main" id="{1ACC5DC1-8946-F893-6EC8-1E0292B6C0D6}"/>
                </a:ext>
              </a:extLst>
            </p:cNvPr>
            <p:cNvSpPr txBox="1"/>
            <p:nvPr/>
          </p:nvSpPr>
          <p:spPr>
            <a:xfrm>
              <a:off x="863840" y="3279705"/>
              <a:ext cx="1390124" cy="246221"/>
            </a:xfrm>
            <a:prstGeom prst="rect">
              <a:avLst/>
            </a:prstGeom>
            <a:noFill/>
          </p:spPr>
          <p:txBody>
            <a:bodyPr wrap="none" rtlCol="0">
              <a:spAutoFit/>
            </a:bodyPr>
            <a:lstStyle/>
            <a:p>
              <a:r>
                <a:rPr lang="en-US" sz="1000" dirty="0"/>
                <a:t>Hazardous substances</a:t>
              </a:r>
              <a:endParaRPr lang="en-GB" sz="1000" dirty="0"/>
            </a:p>
          </p:txBody>
        </p:sp>
        <p:sp>
          <p:nvSpPr>
            <p:cNvPr id="13" name="TextBox 12">
              <a:extLst>
                <a:ext uri="{FF2B5EF4-FFF2-40B4-BE49-F238E27FC236}">
                  <a16:creationId xmlns:a16="http://schemas.microsoft.com/office/drawing/2014/main" id="{BDAD5A1F-07CA-BBF1-9678-0C9AF838A747}"/>
                </a:ext>
              </a:extLst>
            </p:cNvPr>
            <p:cNvSpPr txBox="1"/>
            <p:nvPr/>
          </p:nvSpPr>
          <p:spPr>
            <a:xfrm>
              <a:off x="2544489" y="3137560"/>
              <a:ext cx="785338" cy="400110"/>
            </a:xfrm>
            <a:prstGeom prst="rect">
              <a:avLst/>
            </a:prstGeom>
            <a:noFill/>
          </p:spPr>
          <p:txBody>
            <a:bodyPr wrap="square" rtlCol="0">
              <a:spAutoFit/>
            </a:bodyPr>
            <a:lstStyle/>
            <a:p>
              <a:r>
                <a:rPr lang="en-US" sz="1000" dirty="0"/>
                <a:t>Marine litter</a:t>
              </a:r>
              <a:endParaRPr lang="en-GB" sz="1000" dirty="0"/>
            </a:p>
          </p:txBody>
        </p:sp>
        <p:sp>
          <p:nvSpPr>
            <p:cNvPr id="14" name="TextBox 13">
              <a:extLst>
                <a:ext uri="{FF2B5EF4-FFF2-40B4-BE49-F238E27FC236}">
                  <a16:creationId xmlns:a16="http://schemas.microsoft.com/office/drawing/2014/main" id="{4B1B777D-59A4-F9F1-79BC-C9B9E660FB29}"/>
                </a:ext>
              </a:extLst>
            </p:cNvPr>
            <p:cNvSpPr txBox="1"/>
            <p:nvPr/>
          </p:nvSpPr>
          <p:spPr>
            <a:xfrm>
              <a:off x="3087012" y="2990475"/>
              <a:ext cx="640338" cy="553998"/>
            </a:xfrm>
            <a:prstGeom prst="rect">
              <a:avLst/>
            </a:prstGeom>
            <a:noFill/>
          </p:spPr>
          <p:txBody>
            <a:bodyPr wrap="square" rtlCol="0">
              <a:spAutoFit/>
            </a:bodyPr>
            <a:lstStyle/>
            <a:p>
              <a:r>
                <a:rPr lang="en-US" sz="1000" dirty="0"/>
                <a:t>Under-</a:t>
              </a:r>
            </a:p>
            <a:p>
              <a:r>
                <a:rPr lang="en-US" sz="1000" dirty="0"/>
                <a:t>water </a:t>
              </a:r>
            </a:p>
            <a:p>
              <a:r>
                <a:rPr lang="en-US" sz="1000" dirty="0"/>
                <a:t>noise</a:t>
              </a:r>
              <a:endParaRPr lang="en-GB" sz="1000" dirty="0"/>
            </a:p>
          </p:txBody>
        </p:sp>
        <p:sp>
          <p:nvSpPr>
            <p:cNvPr id="15" name="TextBox 14">
              <a:extLst>
                <a:ext uri="{FF2B5EF4-FFF2-40B4-BE49-F238E27FC236}">
                  <a16:creationId xmlns:a16="http://schemas.microsoft.com/office/drawing/2014/main" id="{9C07384D-7334-D305-B482-41DB8757A424}"/>
                </a:ext>
              </a:extLst>
            </p:cNvPr>
            <p:cNvSpPr txBox="1"/>
            <p:nvPr/>
          </p:nvSpPr>
          <p:spPr>
            <a:xfrm>
              <a:off x="3658315" y="3298408"/>
              <a:ext cx="464315" cy="246221"/>
            </a:xfrm>
            <a:prstGeom prst="rect">
              <a:avLst/>
            </a:prstGeom>
            <a:noFill/>
          </p:spPr>
          <p:txBody>
            <a:bodyPr wrap="square" rtlCol="0">
              <a:spAutoFit/>
            </a:bodyPr>
            <a:lstStyle/>
            <a:p>
              <a:r>
                <a:rPr lang="en-US" sz="1000" dirty="0"/>
                <a:t>NIS</a:t>
              </a:r>
              <a:endParaRPr lang="en-GB" sz="1000" dirty="0"/>
            </a:p>
          </p:txBody>
        </p:sp>
      </p:grpSp>
      <p:grpSp>
        <p:nvGrpSpPr>
          <p:cNvPr id="30" name="Group 29">
            <a:extLst>
              <a:ext uri="{FF2B5EF4-FFF2-40B4-BE49-F238E27FC236}">
                <a16:creationId xmlns:a16="http://schemas.microsoft.com/office/drawing/2014/main" id="{6EA5B813-6DFA-46A3-4FC4-39674C48D1E9}"/>
              </a:ext>
            </a:extLst>
          </p:cNvPr>
          <p:cNvGrpSpPr/>
          <p:nvPr/>
        </p:nvGrpSpPr>
        <p:grpSpPr>
          <a:xfrm>
            <a:off x="591616" y="2696570"/>
            <a:ext cx="3741539" cy="2403620"/>
            <a:chOff x="269371" y="3025505"/>
            <a:chExt cx="3741539" cy="2403620"/>
          </a:xfrm>
        </p:grpSpPr>
        <p:pic>
          <p:nvPicPr>
            <p:cNvPr id="102" name="Picture 101" descr="A group of white seals and a blue background&#10;&#10;Description automatically generated">
              <a:extLst>
                <a:ext uri="{FF2B5EF4-FFF2-40B4-BE49-F238E27FC236}">
                  <a16:creationId xmlns:a16="http://schemas.microsoft.com/office/drawing/2014/main" id="{94A81D82-8B52-564F-C411-1A91D775B12E}"/>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2946198" y="3457131"/>
              <a:ext cx="465306" cy="358092"/>
            </a:xfrm>
            <a:prstGeom prst="rect">
              <a:avLst/>
            </a:prstGeom>
          </p:spPr>
        </p:pic>
        <p:pic>
          <p:nvPicPr>
            <p:cNvPr id="104" name="Picture 103" descr="A group of white seals with blue circles&#10;&#10;Description automatically generated">
              <a:extLst>
                <a:ext uri="{FF2B5EF4-FFF2-40B4-BE49-F238E27FC236}">
                  <a16:creationId xmlns:a16="http://schemas.microsoft.com/office/drawing/2014/main" id="{3418F325-3A3C-42AC-FAFF-F56057AC66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3667" y="4260162"/>
              <a:ext cx="465306" cy="358092"/>
            </a:xfrm>
            <a:prstGeom prst="rect">
              <a:avLst/>
            </a:prstGeom>
          </p:spPr>
        </p:pic>
        <p:pic>
          <p:nvPicPr>
            <p:cNvPr id="110" name="Picture 109" descr="A group of white seals on a blue background&#10;&#10;Description automatically generated">
              <a:extLst>
                <a:ext uri="{FF2B5EF4-FFF2-40B4-BE49-F238E27FC236}">
                  <a16:creationId xmlns:a16="http://schemas.microsoft.com/office/drawing/2014/main" id="{56799D17-7D83-4C3F-798C-55E2F8FE97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49836" y="5072311"/>
              <a:ext cx="454561" cy="353950"/>
            </a:xfrm>
            <a:prstGeom prst="rect">
              <a:avLst/>
            </a:prstGeom>
          </p:spPr>
        </p:pic>
        <p:pic>
          <p:nvPicPr>
            <p:cNvPr id="112" name="Picture 111" descr="A blue background with white dots and a line graph&#10;&#10;Description automatically generated">
              <a:extLst>
                <a:ext uri="{FF2B5EF4-FFF2-40B4-BE49-F238E27FC236}">
                  <a16:creationId xmlns:a16="http://schemas.microsoft.com/office/drawing/2014/main" id="{0982C43D-2780-6B5D-AC81-1762DBAFD2C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4086" y="3456040"/>
              <a:ext cx="454561" cy="353950"/>
            </a:xfrm>
            <a:prstGeom prst="rect">
              <a:avLst/>
            </a:prstGeom>
          </p:spPr>
        </p:pic>
        <p:pic>
          <p:nvPicPr>
            <p:cNvPr id="116" name="Picture 115" descr="A blue and white sign with fish swimming in water&#10;&#10;Description automatically generated">
              <a:extLst>
                <a:ext uri="{FF2B5EF4-FFF2-40B4-BE49-F238E27FC236}">
                  <a16:creationId xmlns:a16="http://schemas.microsoft.com/office/drawing/2014/main" id="{08343363-BAFB-547F-37E6-3B2AA946F58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00359" y="3864447"/>
              <a:ext cx="454560" cy="352981"/>
            </a:xfrm>
            <a:prstGeom prst="rect">
              <a:avLst/>
            </a:prstGeom>
          </p:spPr>
        </p:pic>
        <p:pic>
          <p:nvPicPr>
            <p:cNvPr id="132" name="Picture 131" descr="A blue background with white circles and circles&#10;&#10;Description automatically generated">
              <a:extLst>
                <a:ext uri="{FF2B5EF4-FFF2-40B4-BE49-F238E27FC236}">
                  <a16:creationId xmlns:a16="http://schemas.microsoft.com/office/drawing/2014/main" id="{C868E56F-045C-2F1D-C11E-E4E924E82A58}"/>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33900" y="3860722"/>
              <a:ext cx="464317" cy="359076"/>
            </a:xfrm>
            <a:prstGeom prst="rect">
              <a:avLst/>
            </a:prstGeom>
          </p:spPr>
        </p:pic>
        <p:pic>
          <p:nvPicPr>
            <p:cNvPr id="134" name="Picture 133" descr="A blue and white sign with fish swimming in the water&#10;&#10;Description automatically generated">
              <a:extLst>
                <a:ext uri="{FF2B5EF4-FFF2-40B4-BE49-F238E27FC236}">
                  <a16:creationId xmlns:a16="http://schemas.microsoft.com/office/drawing/2014/main" id="{2A87905F-1D14-A264-9A39-1D9DA797AFB1}"/>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1385443" y="3466847"/>
              <a:ext cx="454562" cy="352794"/>
            </a:xfrm>
            <a:prstGeom prst="rect">
              <a:avLst/>
            </a:prstGeom>
          </p:spPr>
        </p:pic>
        <p:pic>
          <p:nvPicPr>
            <p:cNvPr id="136" name="Picture 135" descr="A blue and white sign with fish swimming in the water&#10;&#10;Description automatically generated">
              <a:extLst>
                <a:ext uri="{FF2B5EF4-FFF2-40B4-BE49-F238E27FC236}">
                  <a16:creationId xmlns:a16="http://schemas.microsoft.com/office/drawing/2014/main" id="{4FB086CC-3B14-6800-8ABE-2AF8AF5E3A25}"/>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1414322" y="4276722"/>
              <a:ext cx="454562" cy="352794"/>
            </a:xfrm>
            <a:prstGeom prst="rect">
              <a:avLst/>
            </a:prstGeom>
          </p:spPr>
        </p:pic>
        <p:pic>
          <p:nvPicPr>
            <p:cNvPr id="140" name="Picture 139" descr="A white fish with small fish in the middle&#10;&#10;Description automatically generated">
              <a:extLst>
                <a:ext uri="{FF2B5EF4-FFF2-40B4-BE49-F238E27FC236}">
                  <a16:creationId xmlns:a16="http://schemas.microsoft.com/office/drawing/2014/main" id="{2D213BA9-1AC9-FA14-F8AB-7D0433FBF2DE}"/>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1414843" y="5076383"/>
              <a:ext cx="454495" cy="352742"/>
            </a:xfrm>
            <a:prstGeom prst="rect">
              <a:avLst/>
            </a:prstGeom>
          </p:spPr>
        </p:pic>
        <p:pic>
          <p:nvPicPr>
            <p:cNvPr id="142" name="Picture 141" descr="A white fish in the water&#10;&#10;Description automatically generated">
              <a:extLst>
                <a:ext uri="{FF2B5EF4-FFF2-40B4-BE49-F238E27FC236}">
                  <a16:creationId xmlns:a16="http://schemas.microsoft.com/office/drawing/2014/main" id="{00093657-2590-01DB-7B28-6D8AABD61C27}"/>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1414322" y="4668095"/>
              <a:ext cx="454495" cy="352742"/>
            </a:xfrm>
            <a:prstGeom prst="rect">
              <a:avLst/>
            </a:prstGeom>
          </p:spPr>
        </p:pic>
        <p:pic>
          <p:nvPicPr>
            <p:cNvPr id="144" name="Picture 143" descr="A group of white ducks&#10;&#10;Description automatically generated">
              <a:extLst>
                <a:ext uri="{FF2B5EF4-FFF2-40B4-BE49-F238E27FC236}">
                  <a16:creationId xmlns:a16="http://schemas.microsoft.com/office/drawing/2014/main" id="{1CFEB728-6CB8-13AF-8B7A-1C9D8C8BFE15}"/>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1911796" y="3458380"/>
              <a:ext cx="454562" cy="352794"/>
            </a:xfrm>
            <a:prstGeom prst="rect">
              <a:avLst/>
            </a:prstGeom>
          </p:spPr>
        </p:pic>
        <p:pic>
          <p:nvPicPr>
            <p:cNvPr id="146" name="Picture 145" descr="A group of ducks and snowflake&#10;&#10;Description automatically generated">
              <a:extLst>
                <a:ext uri="{FF2B5EF4-FFF2-40B4-BE49-F238E27FC236}">
                  <a16:creationId xmlns:a16="http://schemas.microsoft.com/office/drawing/2014/main" id="{39CD89F5-8253-7DE8-7ABC-B9291C9C11D8}"/>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1920571" y="3860722"/>
              <a:ext cx="454562" cy="352794"/>
            </a:xfrm>
            <a:prstGeom prst="rect">
              <a:avLst/>
            </a:prstGeom>
          </p:spPr>
        </p:pic>
        <p:pic>
          <p:nvPicPr>
            <p:cNvPr id="154" name="Picture 153" descr="A white bird and a bird in a nest&#10;&#10;Description automatically generated">
              <a:extLst>
                <a:ext uri="{FF2B5EF4-FFF2-40B4-BE49-F238E27FC236}">
                  <a16:creationId xmlns:a16="http://schemas.microsoft.com/office/drawing/2014/main" id="{CDBFABAD-0D27-2032-8E4C-842F3E0ABA44}"/>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1931367" y="4272291"/>
              <a:ext cx="455531" cy="352794"/>
            </a:xfrm>
            <a:prstGeom prst="rect">
              <a:avLst/>
            </a:prstGeom>
          </p:spPr>
        </p:pic>
        <p:pic>
          <p:nvPicPr>
            <p:cNvPr id="164" name="Picture 163" descr="A blue background with white objects&#10;&#10;Description automatically generated">
              <a:extLst>
                <a:ext uri="{FF2B5EF4-FFF2-40B4-BE49-F238E27FC236}">
                  <a16:creationId xmlns:a16="http://schemas.microsoft.com/office/drawing/2014/main" id="{B6375ADB-3571-272A-B6AE-79F1817E25A4}"/>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878666" y="4682422"/>
              <a:ext cx="454562" cy="353763"/>
            </a:xfrm>
            <a:prstGeom prst="rect">
              <a:avLst/>
            </a:prstGeom>
          </p:spPr>
        </p:pic>
        <p:pic>
          <p:nvPicPr>
            <p:cNvPr id="176" name="Picture 175" descr="A white seal on a blue background&#10;&#10;Description automatically generated">
              <a:extLst>
                <a:ext uri="{FF2B5EF4-FFF2-40B4-BE49-F238E27FC236}">
                  <a16:creationId xmlns:a16="http://schemas.microsoft.com/office/drawing/2014/main" id="{6A509EDF-A9AD-C72B-BA8E-C6267735CDDB}"/>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2425146" y="3859654"/>
              <a:ext cx="454562" cy="352794"/>
            </a:xfrm>
            <a:prstGeom prst="rect">
              <a:avLst/>
            </a:prstGeom>
          </p:spPr>
        </p:pic>
        <p:pic>
          <p:nvPicPr>
            <p:cNvPr id="178" name="Picture 177" descr="A white seal and anchor on a blue background&#10;&#10;Description automatically generated">
              <a:extLst>
                <a:ext uri="{FF2B5EF4-FFF2-40B4-BE49-F238E27FC236}">
                  <a16:creationId xmlns:a16="http://schemas.microsoft.com/office/drawing/2014/main" id="{59B87BF4-EC45-3105-2C4E-2D567D52E12B}"/>
                </a:ext>
              </a:extLst>
            </p:cNvPr>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2443447" y="5076331"/>
              <a:ext cx="454562" cy="352794"/>
            </a:xfrm>
            <a:prstGeom prst="rect">
              <a:avLst/>
            </a:prstGeom>
          </p:spPr>
        </p:pic>
        <p:pic>
          <p:nvPicPr>
            <p:cNvPr id="180" name="Picture 179" descr="A white and blue sign with a seal and arrows&#10;&#10;Description automatically generated">
              <a:extLst>
                <a:ext uri="{FF2B5EF4-FFF2-40B4-BE49-F238E27FC236}">
                  <a16:creationId xmlns:a16="http://schemas.microsoft.com/office/drawing/2014/main" id="{C0E195C4-FB65-89EF-FF7A-0AE68C7AEF71}"/>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2953667" y="3862674"/>
              <a:ext cx="454562" cy="352794"/>
            </a:xfrm>
            <a:prstGeom prst="rect">
              <a:avLst/>
            </a:prstGeom>
          </p:spPr>
        </p:pic>
        <p:pic>
          <p:nvPicPr>
            <p:cNvPr id="184" name="Picture 183" descr="A group of white fish in blue water&#10;&#10;Description automatically generated">
              <a:extLst>
                <a:ext uri="{FF2B5EF4-FFF2-40B4-BE49-F238E27FC236}">
                  <a16:creationId xmlns:a16="http://schemas.microsoft.com/office/drawing/2014/main" id="{14623E65-B5E5-8BF3-BB1E-C043010FD2C6}"/>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2443447" y="4668043"/>
              <a:ext cx="454562" cy="352794"/>
            </a:xfrm>
            <a:prstGeom prst="rect">
              <a:avLst/>
            </a:prstGeom>
          </p:spPr>
        </p:pic>
        <p:pic>
          <p:nvPicPr>
            <p:cNvPr id="186" name="Picture 185" descr="A white fish in blue background&#10;&#10;Description automatically generated">
              <a:extLst>
                <a:ext uri="{FF2B5EF4-FFF2-40B4-BE49-F238E27FC236}">
                  <a16:creationId xmlns:a16="http://schemas.microsoft.com/office/drawing/2014/main" id="{F9F12ED6-BAEE-F104-E04B-036E4BED8436}"/>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2435827" y="4267731"/>
              <a:ext cx="454562" cy="352794"/>
            </a:xfrm>
            <a:prstGeom prst="rect">
              <a:avLst/>
            </a:prstGeom>
          </p:spPr>
        </p:pic>
        <p:pic>
          <p:nvPicPr>
            <p:cNvPr id="200" name="Picture 199" descr="A white fish and a fishnet on a blue background&#10;&#10;Description automatically generated">
              <a:extLst>
                <a:ext uri="{FF2B5EF4-FFF2-40B4-BE49-F238E27FC236}">
                  <a16:creationId xmlns:a16="http://schemas.microsoft.com/office/drawing/2014/main" id="{F19814ED-F5A0-F925-D519-FEAF417AEBE5}"/>
                </a:ext>
              </a:extLst>
            </p:cNvPr>
            <p:cNvPicPr>
              <a:picLocks noChangeAspect="1"/>
            </p:cNvPicPr>
            <p:nvPr/>
          </p:nvPicPr>
          <p:blipFill>
            <a:blip r:embed="rId50">
              <a:extLst>
                <a:ext uri="{28A0092B-C50C-407E-A947-70E740481C1C}">
                  <a14:useLocalDpi xmlns:a14="http://schemas.microsoft.com/office/drawing/2010/main" val="0"/>
                </a:ext>
              </a:extLst>
            </a:blip>
            <a:stretch>
              <a:fillRect/>
            </a:stretch>
          </p:blipFill>
          <p:spPr>
            <a:xfrm>
              <a:off x="3479267" y="3455582"/>
              <a:ext cx="454562" cy="352794"/>
            </a:xfrm>
            <a:prstGeom prst="rect">
              <a:avLst/>
            </a:prstGeom>
          </p:spPr>
        </p:pic>
        <p:pic>
          <p:nvPicPr>
            <p:cNvPr id="202" name="Picture 201" descr="A white seal with a fish in its mouth&#10;&#10;Description automatically generated">
              <a:extLst>
                <a:ext uri="{FF2B5EF4-FFF2-40B4-BE49-F238E27FC236}">
                  <a16:creationId xmlns:a16="http://schemas.microsoft.com/office/drawing/2014/main" id="{D7EB1C3B-F447-9378-A7DE-06E7302ACD31}"/>
                </a:ext>
              </a:extLst>
            </p:cNvPr>
            <p:cNvPicPr>
              <a:picLocks noChangeAspect="1"/>
            </p:cNvPicPr>
            <p:nvPr/>
          </p:nvPicPr>
          <p:blipFill>
            <a:blip r:embed="rId51">
              <a:extLst>
                <a:ext uri="{28A0092B-C50C-407E-A947-70E740481C1C}">
                  <a14:useLocalDpi xmlns:a14="http://schemas.microsoft.com/office/drawing/2010/main" val="0"/>
                </a:ext>
              </a:extLst>
            </a:blip>
            <a:stretch>
              <a:fillRect/>
            </a:stretch>
          </p:blipFill>
          <p:spPr>
            <a:xfrm>
              <a:off x="2953667" y="4671274"/>
              <a:ext cx="454562" cy="352794"/>
            </a:xfrm>
            <a:prstGeom prst="rect">
              <a:avLst/>
            </a:prstGeom>
          </p:spPr>
        </p:pic>
        <p:pic>
          <p:nvPicPr>
            <p:cNvPr id="216" name="Picture 215" descr="A group of white seals on a blue background&#10;&#10;Description automatically generated">
              <a:extLst>
                <a:ext uri="{FF2B5EF4-FFF2-40B4-BE49-F238E27FC236}">
                  <a16:creationId xmlns:a16="http://schemas.microsoft.com/office/drawing/2014/main" id="{B623F67B-19A8-3B6A-6A97-059787152482}"/>
                </a:ext>
              </a:extLst>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2424024" y="3455098"/>
              <a:ext cx="455531" cy="353763"/>
            </a:xfrm>
            <a:prstGeom prst="rect">
              <a:avLst/>
            </a:prstGeom>
          </p:spPr>
        </p:pic>
        <p:pic>
          <p:nvPicPr>
            <p:cNvPr id="6" name="Picture 5" descr="A white logo with a drop of water and a magnifying glass&#10;&#10;Description automatically generated">
              <a:extLst>
                <a:ext uri="{FF2B5EF4-FFF2-40B4-BE49-F238E27FC236}">
                  <a16:creationId xmlns:a16="http://schemas.microsoft.com/office/drawing/2014/main" id="{F2C6B3E7-9667-6234-6A0B-B0D86334D62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39259" y="4272291"/>
              <a:ext cx="464317" cy="359076"/>
            </a:xfrm>
            <a:prstGeom prst="rect">
              <a:avLst/>
            </a:prstGeom>
          </p:spPr>
        </p:pic>
        <p:pic>
          <p:nvPicPr>
            <p:cNvPr id="7" name="Picture 6" descr="A white circle with blue background&#10;&#10;Description automatically generated">
              <a:extLst>
                <a:ext uri="{FF2B5EF4-FFF2-40B4-BE49-F238E27FC236}">
                  <a16:creationId xmlns:a16="http://schemas.microsoft.com/office/drawing/2014/main" id="{2A2F300A-91E4-BCBF-57C6-D9AFF3E1C504}"/>
                </a:ext>
              </a:extLst>
            </p:cNvPr>
            <p:cNvPicPr>
              <a:picLocks noChangeAspect="1"/>
            </p:cNvPicPr>
            <p:nvPr/>
          </p:nvPicPr>
          <p:blipFill>
            <a:blip r:embed="rId53">
              <a:extLst>
                <a:ext uri="{28A0092B-C50C-407E-A947-70E740481C1C}">
                  <a14:useLocalDpi xmlns:a14="http://schemas.microsoft.com/office/drawing/2010/main" val="0"/>
                </a:ext>
              </a:extLst>
            </a:blip>
            <a:stretch>
              <a:fillRect/>
            </a:stretch>
          </p:blipFill>
          <p:spPr>
            <a:xfrm>
              <a:off x="333900" y="4683860"/>
              <a:ext cx="454562" cy="353763"/>
            </a:xfrm>
            <a:prstGeom prst="rect">
              <a:avLst/>
            </a:prstGeom>
          </p:spPr>
        </p:pic>
        <p:pic>
          <p:nvPicPr>
            <p:cNvPr id="8" name="Picture 7" descr="A graph of bubbles and arrow&#10;&#10;Description automatically generated with medium confidence">
              <a:extLst>
                <a:ext uri="{FF2B5EF4-FFF2-40B4-BE49-F238E27FC236}">
                  <a16:creationId xmlns:a16="http://schemas.microsoft.com/office/drawing/2014/main" id="{46C13A0E-BCAB-F019-4E95-52735E237CF8}"/>
                </a:ext>
              </a:extLst>
            </p:cNvPr>
            <p:cNvPicPr>
              <a:picLocks noChangeAspect="1"/>
            </p:cNvPicPr>
            <p:nvPr/>
          </p:nvPicPr>
          <p:blipFill>
            <a:blip r:embed="rId54">
              <a:extLst>
                <a:ext uri="{28A0092B-C50C-407E-A947-70E740481C1C}">
                  <a14:useLocalDpi xmlns:a14="http://schemas.microsoft.com/office/drawing/2010/main" val="0"/>
                </a:ext>
              </a:extLst>
            </a:blip>
            <a:stretch>
              <a:fillRect/>
            </a:stretch>
          </p:blipFill>
          <p:spPr>
            <a:xfrm>
              <a:off x="333900" y="5073181"/>
              <a:ext cx="454562" cy="353763"/>
            </a:xfrm>
            <a:prstGeom prst="rect">
              <a:avLst/>
            </a:prstGeom>
          </p:spPr>
        </p:pic>
        <p:pic>
          <p:nvPicPr>
            <p:cNvPr id="9" name="Picture 8" descr="A blue background with white seaweed and waves&#10;&#10;Description automatically generated">
              <a:extLst>
                <a:ext uri="{FF2B5EF4-FFF2-40B4-BE49-F238E27FC236}">
                  <a16:creationId xmlns:a16="http://schemas.microsoft.com/office/drawing/2014/main" id="{9493AA97-B199-F7AC-FE28-83431590AAC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70834" y="3456040"/>
              <a:ext cx="454561" cy="353950"/>
            </a:xfrm>
            <a:prstGeom prst="rect">
              <a:avLst/>
            </a:prstGeom>
          </p:spPr>
        </p:pic>
        <p:pic>
          <p:nvPicPr>
            <p:cNvPr id="10" name="Picture 9" descr="A white arrow pointing to a sign&#10;&#10;Description automatically generated">
              <a:extLst>
                <a:ext uri="{FF2B5EF4-FFF2-40B4-BE49-F238E27FC236}">
                  <a16:creationId xmlns:a16="http://schemas.microsoft.com/office/drawing/2014/main" id="{F8052D48-2C8F-1536-1024-75FD6C0C6732}"/>
                </a:ext>
              </a:extLst>
            </p:cNvPr>
            <p:cNvPicPr>
              <a:picLocks noChangeAspect="1"/>
            </p:cNvPicPr>
            <p:nvPr/>
          </p:nvPicPr>
          <p:blipFill>
            <a:blip r:embed="rId55">
              <a:extLst>
                <a:ext uri="{28A0092B-C50C-407E-A947-70E740481C1C}">
                  <a14:useLocalDpi xmlns:a14="http://schemas.microsoft.com/office/drawing/2010/main" val="0"/>
                </a:ext>
              </a:extLst>
            </a:blip>
            <a:stretch>
              <a:fillRect/>
            </a:stretch>
          </p:blipFill>
          <p:spPr>
            <a:xfrm>
              <a:off x="880145" y="3853320"/>
              <a:ext cx="454562" cy="352794"/>
            </a:xfrm>
            <a:prstGeom prst="rect">
              <a:avLst/>
            </a:prstGeom>
          </p:spPr>
        </p:pic>
        <p:pic>
          <p:nvPicPr>
            <p:cNvPr id="11" name="Picture 10" descr="A green background with white text and bubbles&#10;&#10;Description automatically generated">
              <a:extLst>
                <a:ext uri="{FF2B5EF4-FFF2-40B4-BE49-F238E27FC236}">
                  <a16:creationId xmlns:a16="http://schemas.microsoft.com/office/drawing/2014/main" id="{618305E7-2A9D-517C-5423-8A86A2EE42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8666" y="4267293"/>
              <a:ext cx="454561" cy="353950"/>
            </a:xfrm>
            <a:prstGeom prst="rect">
              <a:avLst/>
            </a:prstGeom>
          </p:spPr>
        </p:pic>
        <p:sp>
          <p:nvSpPr>
            <p:cNvPr id="16" name="TextBox 15">
              <a:extLst>
                <a:ext uri="{FF2B5EF4-FFF2-40B4-BE49-F238E27FC236}">
                  <a16:creationId xmlns:a16="http://schemas.microsoft.com/office/drawing/2014/main" id="{A46DA7EB-2B4E-C768-F691-A9BAECE22377}"/>
                </a:ext>
              </a:extLst>
            </p:cNvPr>
            <p:cNvSpPr txBox="1"/>
            <p:nvPr/>
          </p:nvSpPr>
          <p:spPr>
            <a:xfrm>
              <a:off x="269371" y="3055049"/>
              <a:ext cx="684494" cy="400110"/>
            </a:xfrm>
            <a:prstGeom prst="rect">
              <a:avLst/>
            </a:prstGeom>
            <a:noFill/>
          </p:spPr>
          <p:txBody>
            <a:bodyPr wrap="square" rtlCol="0">
              <a:spAutoFit/>
            </a:bodyPr>
            <a:lstStyle/>
            <a:p>
              <a:r>
                <a:rPr lang="en-US" sz="1000" dirty="0"/>
                <a:t>Pelagic habitats</a:t>
              </a:r>
              <a:endParaRPr lang="en-GB" sz="1000" dirty="0"/>
            </a:p>
          </p:txBody>
        </p:sp>
        <p:sp>
          <p:nvSpPr>
            <p:cNvPr id="17" name="TextBox 16">
              <a:extLst>
                <a:ext uri="{FF2B5EF4-FFF2-40B4-BE49-F238E27FC236}">
                  <a16:creationId xmlns:a16="http://schemas.microsoft.com/office/drawing/2014/main" id="{EB593F8F-6881-A556-E19A-B1854907E23E}"/>
                </a:ext>
              </a:extLst>
            </p:cNvPr>
            <p:cNvSpPr txBox="1"/>
            <p:nvPr/>
          </p:nvSpPr>
          <p:spPr>
            <a:xfrm>
              <a:off x="818470" y="3063605"/>
              <a:ext cx="682166" cy="400110"/>
            </a:xfrm>
            <a:prstGeom prst="rect">
              <a:avLst/>
            </a:prstGeom>
            <a:noFill/>
          </p:spPr>
          <p:txBody>
            <a:bodyPr wrap="square" rtlCol="0">
              <a:spAutoFit/>
            </a:bodyPr>
            <a:lstStyle/>
            <a:p>
              <a:r>
                <a:rPr lang="en-US" sz="1000" dirty="0"/>
                <a:t>Benthic habitats</a:t>
              </a:r>
              <a:endParaRPr lang="en-GB" sz="1000" dirty="0"/>
            </a:p>
          </p:txBody>
        </p:sp>
        <p:sp>
          <p:nvSpPr>
            <p:cNvPr id="18" name="TextBox 17">
              <a:extLst>
                <a:ext uri="{FF2B5EF4-FFF2-40B4-BE49-F238E27FC236}">
                  <a16:creationId xmlns:a16="http://schemas.microsoft.com/office/drawing/2014/main" id="{0F1F9407-56BB-3953-5674-F05597D77EBA}"/>
                </a:ext>
              </a:extLst>
            </p:cNvPr>
            <p:cNvSpPr txBox="1"/>
            <p:nvPr/>
          </p:nvSpPr>
          <p:spPr>
            <a:xfrm>
              <a:off x="1360242" y="3050920"/>
              <a:ext cx="682166" cy="246221"/>
            </a:xfrm>
            <a:prstGeom prst="rect">
              <a:avLst/>
            </a:prstGeom>
            <a:noFill/>
          </p:spPr>
          <p:txBody>
            <a:bodyPr wrap="square" rtlCol="0">
              <a:spAutoFit/>
            </a:bodyPr>
            <a:lstStyle/>
            <a:p>
              <a:r>
                <a:rPr lang="en-US" sz="1000" dirty="0"/>
                <a:t>Fish</a:t>
              </a:r>
              <a:endParaRPr lang="en-GB" sz="1000" dirty="0"/>
            </a:p>
          </p:txBody>
        </p:sp>
        <p:sp>
          <p:nvSpPr>
            <p:cNvPr id="19" name="TextBox 18">
              <a:extLst>
                <a:ext uri="{FF2B5EF4-FFF2-40B4-BE49-F238E27FC236}">
                  <a16:creationId xmlns:a16="http://schemas.microsoft.com/office/drawing/2014/main" id="{0D13FA53-4E80-396C-47C9-7F03DB28A6AE}"/>
                </a:ext>
              </a:extLst>
            </p:cNvPr>
            <p:cNvSpPr txBox="1"/>
            <p:nvPr/>
          </p:nvSpPr>
          <p:spPr>
            <a:xfrm>
              <a:off x="1892890" y="3025505"/>
              <a:ext cx="682166" cy="400110"/>
            </a:xfrm>
            <a:prstGeom prst="rect">
              <a:avLst/>
            </a:prstGeom>
            <a:noFill/>
          </p:spPr>
          <p:txBody>
            <a:bodyPr wrap="square" rtlCol="0">
              <a:spAutoFit/>
            </a:bodyPr>
            <a:lstStyle/>
            <a:p>
              <a:r>
                <a:rPr lang="en-US" sz="1000" dirty="0"/>
                <a:t>Water-birds</a:t>
              </a:r>
              <a:endParaRPr lang="en-GB" sz="1000" dirty="0"/>
            </a:p>
          </p:txBody>
        </p:sp>
        <p:sp>
          <p:nvSpPr>
            <p:cNvPr id="20" name="TextBox 19">
              <a:extLst>
                <a:ext uri="{FF2B5EF4-FFF2-40B4-BE49-F238E27FC236}">
                  <a16:creationId xmlns:a16="http://schemas.microsoft.com/office/drawing/2014/main" id="{55D02342-8B42-ABFF-6AE1-C9DE9A22519D}"/>
                </a:ext>
              </a:extLst>
            </p:cNvPr>
            <p:cNvSpPr txBox="1"/>
            <p:nvPr/>
          </p:nvSpPr>
          <p:spPr>
            <a:xfrm>
              <a:off x="2334849" y="3033125"/>
              <a:ext cx="826607" cy="400110"/>
            </a:xfrm>
            <a:prstGeom prst="rect">
              <a:avLst/>
            </a:prstGeom>
            <a:noFill/>
          </p:spPr>
          <p:txBody>
            <a:bodyPr wrap="square" rtlCol="0">
              <a:spAutoFit/>
            </a:bodyPr>
            <a:lstStyle/>
            <a:p>
              <a:r>
                <a:rPr lang="en-US" sz="1000" dirty="0"/>
                <a:t>Marine mammals</a:t>
              </a:r>
              <a:endParaRPr lang="en-GB" sz="1000" dirty="0"/>
            </a:p>
          </p:txBody>
        </p:sp>
        <p:sp>
          <p:nvSpPr>
            <p:cNvPr id="21" name="TextBox 20">
              <a:extLst>
                <a:ext uri="{FF2B5EF4-FFF2-40B4-BE49-F238E27FC236}">
                  <a16:creationId xmlns:a16="http://schemas.microsoft.com/office/drawing/2014/main" id="{27790006-F4A2-8598-3855-4D1360A129F3}"/>
                </a:ext>
              </a:extLst>
            </p:cNvPr>
            <p:cNvSpPr txBox="1"/>
            <p:nvPr/>
          </p:nvSpPr>
          <p:spPr>
            <a:xfrm>
              <a:off x="3479268" y="3033125"/>
              <a:ext cx="531642" cy="400110"/>
            </a:xfrm>
            <a:prstGeom prst="rect">
              <a:avLst/>
            </a:prstGeom>
            <a:noFill/>
          </p:spPr>
          <p:txBody>
            <a:bodyPr wrap="square" rtlCol="0">
              <a:spAutoFit/>
            </a:bodyPr>
            <a:lstStyle/>
            <a:p>
              <a:r>
                <a:rPr lang="en-US" sz="1000" dirty="0"/>
                <a:t>By-catch</a:t>
              </a:r>
              <a:endParaRPr lang="en-GB" sz="1000" dirty="0"/>
            </a:p>
          </p:txBody>
        </p:sp>
      </p:grpSp>
      <p:grpSp>
        <p:nvGrpSpPr>
          <p:cNvPr id="32" name="Group 31">
            <a:extLst>
              <a:ext uri="{FF2B5EF4-FFF2-40B4-BE49-F238E27FC236}">
                <a16:creationId xmlns:a16="http://schemas.microsoft.com/office/drawing/2014/main" id="{779F482D-7B71-42B9-025C-3A6610446011}"/>
              </a:ext>
            </a:extLst>
          </p:cNvPr>
          <p:cNvGrpSpPr/>
          <p:nvPr/>
        </p:nvGrpSpPr>
        <p:grpSpPr>
          <a:xfrm>
            <a:off x="7622338" y="2625546"/>
            <a:ext cx="1983660" cy="1976125"/>
            <a:chOff x="10122889" y="1659702"/>
            <a:chExt cx="1979535" cy="1976125"/>
          </a:xfrm>
        </p:grpSpPr>
        <p:sp>
          <p:nvSpPr>
            <p:cNvPr id="22" name="TextBox 21">
              <a:extLst>
                <a:ext uri="{FF2B5EF4-FFF2-40B4-BE49-F238E27FC236}">
                  <a16:creationId xmlns:a16="http://schemas.microsoft.com/office/drawing/2014/main" id="{3E77CF91-ACB9-E638-4E73-08A369D91846}"/>
                </a:ext>
              </a:extLst>
            </p:cNvPr>
            <p:cNvSpPr txBox="1"/>
            <p:nvPr/>
          </p:nvSpPr>
          <p:spPr>
            <a:xfrm>
              <a:off x="10122889" y="1659702"/>
              <a:ext cx="826607" cy="400110"/>
            </a:xfrm>
            <a:prstGeom prst="rect">
              <a:avLst/>
            </a:prstGeom>
            <a:noFill/>
          </p:spPr>
          <p:txBody>
            <a:bodyPr wrap="square" rtlCol="0">
              <a:spAutoFit/>
            </a:bodyPr>
            <a:lstStyle/>
            <a:p>
              <a:r>
                <a:rPr lang="en-US" sz="1000" dirty="0"/>
                <a:t>Nutrient levels</a:t>
              </a:r>
              <a:endParaRPr lang="en-GB" sz="1000" dirty="0"/>
            </a:p>
          </p:txBody>
        </p:sp>
        <p:grpSp>
          <p:nvGrpSpPr>
            <p:cNvPr id="31" name="Group 30">
              <a:extLst>
                <a:ext uri="{FF2B5EF4-FFF2-40B4-BE49-F238E27FC236}">
                  <a16:creationId xmlns:a16="http://schemas.microsoft.com/office/drawing/2014/main" id="{93F7499D-7704-1261-4CED-F0CA52BEBAF8}"/>
                </a:ext>
              </a:extLst>
            </p:cNvPr>
            <p:cNvGrpSpPr/>
            <p:nvPr/>
          </p:nvGrpSpPr>
          <p:grpSpPr>
            <a:xfrm>
              <a:off x="10198740" y="1659702"/>
              <a:ext cx="1632153" cy="1976125"/>
              <a:chOff x="10198740" y="1659702"/>
              <a:chExt cx="1632153" cy="1976125"/>
            </a:xfrm>
          </p:grpSpPr>
          <p:pic>
            <p:nvPicPr>
              <p:cNvPr id="114" name="Picture 113" descr="A green background with white text and bubbles&#10;&#10;Description automatically generated">
                <a:extLst>
                  <a:ext uri="{FF2B5EF4-FFF2-40B4-BE49-F238E27FC236}">
                    <a16:creationId xmlns:a16="http://schemas.microsoft.com/office/drawing/2014/main" id="{1928B449-F0EF-0260-3F57-0466F7E163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354823" y="2853221"/>
                <a:ext cx="454561" cy="353950"/>
              </a:xfrm>
              <a:prstGeom prst="rect">
                <a:avLst/>
              </a:prstGeom>
            </p:spPr>
          </p:pic>
          <p:pic>
            <p:nvPicPr>
              <p:cNvPr id="118" name="Picture 117" descr="A blue background with white seaweed and waves&#10;&#10;Description automatically generated">
                <a:extLst>
                  <a:ext uri="{FF2B5EF4-FFF2-40B4-BE49-F238E27FC236}">
                    <a16:creationId xmlns:a16="http://schemas.microsoft.com/office/drawing/2014/main" id="{4D1C3262-C620-A3EB-8CBA-3429B85E19B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354822" y="3280357"/>
                <a:ext cx="454561" cy="353950"/>
              </a:xfrm>
              <a:prstGeom prst="rect">
                <a:avLst/>
              </a:prstGeom>
            </p:spPr>
          </p:pic>
          <p:pic>
            <p:nvPicPr>
              <p:cNvPr id="122" name="Picture 121" descr="A white circles with blue background&#10;&#10;Description automatically generated">
                <a:extLst>
                  <a:ext uri="{FF2B5EF4-FFF2-40B4-BE49-F238E27FC236}">
                    <a16:creationId xmlns:a16="http://schemas.microsoft.com/office/drawing/2014/main" id="{4FBED9C3-B4C2-7873-8BB3-29D54428772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199708" y="2900265"/>
                <a:ext cx="453527" cy="344597"/>
              </a:xfrm>
              <a:prstGeom prst="rect">
                <a:avLst/>
              </a:prstGeom>
            </p:spPr>
          </p:pic>
          <p:pic>
            <p:nvPicPr>
              <p:cNvPr id="124" name="Picture 123" descr="A white circles with a blue background&#10;&#10;Description automatically generated">
                <a:extLst>
                  <a:ext uri="{FF2B5EF4-FFF2-40B4-BE49-F238E27FC236}">
                    <a16:creationId xmlns:a16="http://schemas.microsoft.com/office/drawing/2014/main" id="{0523C97C-FBB2-414C-7F83-A378FE65B87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198740" y="3286055"/>
                <a:ext cx="454495" cy="349772"/>
              </a:xfrm>
              <a:prstGeom prst="rect">
                <a:avLst/>
              </a:prstGeom>
            </p:spPr>
          </p:pic>
          <p:pic>
            <p:nvPicPr>
              <p:cNvPr id="128" name="Picture 127" descr="A white logo with a drop of water and a magnifying glass&#10;&#10;Description automatically generated">
                <a:extLst>
                  <a:ext uri="{FF2B5EF4-FFF2-40B4-BE49-F238E27FC236}">
                    <a16:creationId xmlns:a16="http://schemas.microsoft.com/office/drawing/2014/main" id="{EE177219-F739-98E2-1DD8-EE23084CD19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366576" y="2037914"/>
                <a:ext cx="464317" cy="359076"/>
              </a:xfrm>
              <a:prstGeom prst="rect">
                <a:avLst/>
              </a:prstGeom>
            </p:spPr>
          </p:pic>
          <p:pic>
            <p:nvPicPr>
              <p:cNvPr id="158" name="Picture 157" descr="A white circle with blue background&#10;&#10;Description automatically generated">
                <a:extLst>
                  <a:ext uri="{FF2B5EF4-FFF2-40B4-BE49-F238E27FC236}">
                    <a16:creationId xmlns:a16="http://schemas.microsoft.com/office/drawing/2014/main" id="{DF9639CF-CE3E-566D-21A2-21E6C69614F7}"/>
                  </a:ext>
                </a:extLst>
              </p:cNvPr>
              <p:cNvPicPr>
                <a:picLocks noChangeAspect="1"/>
              </p:cNvPicPr>
              <p:nvPr/>
            </p:nvPicPr>
            <p:blipFill>
              <a:blip r:embed="rId53">
                <a:extLst>
                  <a:ext uri="{28A0092B-C50C-407E-A947-70E740481C1C}">
                    <a14:useLocalDpi xmlns:a14="http://schemas.microsoft.com/office/drawing/2010/main" val="0"/>
                  </a:ext>
                </a:extLst>
              </a:blip>
              <a:stretch>
                <a:fillRect/>
              </a:stretch>
            </p:blipFill>
            <p:spPr>
              <a:xfrm>
                <a:off x="10784589" y="2071139"/>
                <a:ext cx="454562" cy="353763"/>
              </a:xfrm>
              <a:prstGeom prst="rect">
                <a:avLst/>
              </a:prstGeom>
            </p:spPr>
          </p:pic>
          <p:pic>
            <p:nvPicPr>
              <p:cNvPr id="166" name="Picture 165" descr="A graph of bubbles and arrow&#10;&#10;Description automatically generated with medium confidence">
                <a:extLst>
                  <a:ext uri="{FF2B5EF4-FFF2-40B4-BE49-F238E27FC236}">
                    <a16:creationId xmlns:a16="http://schemas.microsoft.com/office/drawing/2014/main" id="{19218619-4EEA-096C-B608-39661591423A}"/>
                  </a:ext>
                </a:extLst>
              </p:cNvPr>
              <p:cNvPicPr>
                <a:picLocks noChangeAspect="1"/>
              </p:cNvPicPr>
              <p:nvPr/>
            </p:nvPicPr>
            <p:blipFill>
              <a:blip r:embed="rId54">
                <a:extLst>
                  <a:ext uri="{28A0092B-C50C-407E-A947-70E740481C1C}">
                    <a14:useLocalDpi xmlns:a14="http://schemas.microsoft.com/office/drawing/2010/main" val="0"/>
                  </a:ext>
                </a:extLst>
              </a:blip>
              <a:stretch>
                <a:fillRect/>
              </a:stretch>
            </p:blipFill>
            <p:spPr>
              <a:xfrm>
                <a:off x="10784589" y="2496052"/>
                <a:ext cx="454562" cy="353763"/>
              </a:xfrm>
              <a:prstGeom prst="rect">
                <a:avLst/>
              </a:prstGeom>
            </p:spPr>
          </p:pic>
          <p:pic>
            <p:nvPicPr>
              <p:cNvPr id="172" name="Picture 171" descr="A white circle with white dots on it&#10;&#10;Description automatically generated">
                <a:extLst>
                  <a:ext uri="{FF2B5EF4-FFF2-40B4-BE49-F238E27FC236}">
                    <a16:creationId xmlns:a16="http://schemas.microsoft.com/office/drawing/2014/main" id="{8A33A564-957C-AE6E-9D29-CF96333CA97D}"/>
                  </a:ext>
                </a:extLst>
              </p:cNvPr>
              <p:cNvPicPr>
                <a:picLocks noChangeAspect="1"/>
              </p:cNvPicPr>
              <p:nvPr/>
            </p:nvPicPr>
            <p:blipFill>
              <a:blip r:embed="rId56">
                <a:extLst>
                  <a:ext uri="{28A0092B-C50C-407E-A947-70E740481C1C}">
                    <a14:useLocalDpi xmlns:a14="http://schemas.microsoft.com/office/drawing/2010/main" val="0"/>
                  </a:ext>
                </a:extLst>
              </a:blip>
              <a:stretch>
                <a:fillRect/>
              </a:stretch>
            </p:blipFill>
            <p:spPr>
              <a:xfrm>
                <a:off x="10199708" y="2063314"/>
                <a:ext cx="454562" cy="352794"/>
              </a:xfrm>
              <a:prstGeom prst="rect">
                <a:avLst/>
              </a:prstGeom>
            </p:spPr>
          </p:pic>
          <p:pic>
            <p:nvPicPr>
              <p:cNvPr id="174" name="Picture 173" descr="A white circle with white dots on it&#10;&#10;Description automatically generated">
                <a:extLst>
                  <a:ext uri="{FF2B5EF4-FFF2-40B4-BE49-F238E27FC236}">
                    <a16:creationId xmlns:a16="http://schemas.microsoft.com/office/drawing/2014/main" id="{75A55959-7E75-BCE0-AB2F-1C7609868482}"/>
                  </a:ext>
                </a:extLst>
              </p:cNvPr>
              <p:cNvPicPr>
                <a:picLocks noChangeAspect="1"/>
              </p:cNvPicPr>
              <p:nvPr/>
            </p:nvPicPr>
            <p:blipFill>
              <a:blip r:embed="rId57">
                <a:extLst>
                  <a:ext uri="{28A0092B-C50C-407E-A947-70E740481C1C}">
                    <a14:useLocalDpi xmlns:a14="http://schemas.microsoft.com/office/drawing/2010/main" val="0"/>
                  </a:ext>
                </a:extLst>
              </a:blip>
              <a:stretch>
                <a:fillRect/>
              </a:stretch>
            </p:blipFill>
            <p:spPr>
              <a:xfrm>
                <a:off x="10199708" y="2502370"/>
                <a:ext cx="454562" cy="352794"/>
              </a:xfrm>
              <a:prstGeom prst="rect">
                <a:avLst/>
              </a:prstGeom>
            </p:spPr>
          </p:pic>
          <p:pic>
            <p:nvPicPr>
              <p:cNvPr id="206" name="Picture 205" descr="A white arrow pointing to a sign&#10;&#10;Description automatically generated">
                <a:extLst>
                  <a:ext uri="{FF2B5EF4-FFF2-40B4-BE49-F238E27FC236}">
                    <a16:creationId xmlns:a16="http://schemas.microsoft.com/office/drawing/2014/main" id="{1A2C27EF-96CC-3825-F463-729FD361DD28}"/>
                  </a:ext>
                </a:extLst>
              </p:cNvPr>
              <p:cNvPicPr>
                <a:picLocks noChangeAspect="1"/>
              </p:cNvPicPr>
              <p:nvPr/>
            </p:nvPicPr>
            <p:blipFill>
              <a:blip r:embed="rId55">
                <a:extLst>
                  <a:ext uri="{28A0092B-C50C-407E-A947-70E740481C1C}">
                    <a14:useLocalDpi xmlns:a14="http://schemas.microsoft.com/office/drawing/2010/main" val="0"/>
                  </a:ext>
                </a:extLst>
              </a:blip>
              <a:stretch>
                <a:fillRect/>
              </a:stretch>
            </p:blipFill>
            <p:spPr>
              <a:xfrm>
                <a:off x="11365587" y="2438024"/>
                <a:ext cx="454562" cy="352794"/>
              </a:xfrm>
              <a:prstGeom prst="rect">
                <a:avLst/>
              </a:prstGeom>
            </p:spPr>
          </p:pic>
          <p:sp>
            <p:nvSpPr>
              <p:cNvPr id="23" name="TextBox 22">
                <a:extLst>
                  <a:ext uri="{FF2B5EF4-FFF2-40B4-BE49-F238E27FC236}">
                    <a16:creationId xmlns:a16="http://schemas.microsoft.com/office/drawing/2014/main" id="{8ABE6437-4FA3-C4C8-0717-FD528F41DE68}"/>
                  </a:ext>
                </a:extLst>
              </p:cNvPr>
              <p:cNvSpPr txBox="1"/>
              <p:nvPr/>
            </p:nvSpPr>
            <p:spPr>
              <a:xfrm>
                <a:off x="10732489" y="1659702"/>
                <a:ext cx="826607" cy="400110"/>
              </a:xfrm>
              <a:prstGeom prst="rect">
                <a:avLst/>
              </a:prstGeom>
              <a:noFill/>
            </p:spPr>
            <p:txBody>
              <a:bodyPr wrap="square" rtlCol="0">
                <a:spAutoFit/>
              </a:bodyPr>
              <a:lstStyle/>
              <a:p>
                <a:r>
                  <a:rPr lang="en-US" sz="1000" dirty="0"/>
                  <a:t>Direct effects</a:t>
                </a:r>
                <a:endParaRPr lang="en-GB" sz="1000" dirty="0"/>
              </a:p>
            </p:txBody>
          </p:sp>
        </p:grpSp>
        <p:sp>
          <p:nvSpPr>
            <p:cNvPr id="24" name="TextBox 23">
              <a:extLst>
                <a:ext uri="{FF2B5EF4-FFF2-40B4-BE49-F238E27FC236}">
                  <a16:creationId xmlns:a16="http://schemas.microsoft.com/office/drawing/2014/main" id="{AE3E9290-16A6-DD9F-432A-60357F023963}"/>
                </a:ext>
              </a:extLst>
            </p:cNvPr>
            <p:cNvSpPr txBox="1"/>
            <p:nvPr/>
          </p:nvSpPr>
          <p:spPr>
            <a:xfrm>
              <a:off x="11275817" y="1666731"/>
              <a:ext cx="826607" cy="400110"/>
            </a:xfrm>
            <a:prstGeom prst="rect">
              <a:avLst/>
            </a:prstGeom>
            <a:noFill/>
          </p:spPr>
          <p:txBody>
            <a:bodyPr wrap="square" rtlCol="0">
              <a:spAutoFit/>
            </a:bodyPr>
            <a:lstStyle/>
            <a:p>
              <a:r>
                <a:rPr lang="en-US" sz="1000" dirty="0"/>
                <a:t>Indirect effects</a:t>
              </a:r>
              <a:endParaRPr lang="en-GB" sz="1000" dirty="0"/>
            </a:p>
          </p:txBody>
        </p:sp>
      </p:grpSp>
      <p:sp>
        <p:nvSpPr>
          <p:cNvPr id="27" name="TextBox 26">
            <a:extLst>
              <a:ext uri="{FF2B5EF4-FFF2-40B4-BE49-F238E27FC236}">
                <a16:creationId xmlns:a16="http://schemas.microsoft.com/office/drawing/2014/main" id="{45C6A1B3-617B-F204-9889-02FAD011BD0B}"/>
              </a:ext>
            </a:extLst>
          </p:cNvPr>
          <p:cNvSpPr txBox="1"/>
          <p:nvPr/>
        </p:nvSpPr>
        <p:spPr>
          <a:xfrm>
            <a:off x="1587690" y="5243019"/>
            <a:ext cx="2138807" cy="1169551"/>
          </a:xfrm>
          <a:prstGeom prst="rect">
            <a:avLst/>
          </a:prstGeom>
          <a:noFill/>
          <a:ln>
            <a:solidFill>
              <a:srgbClr val="00B0F0"/>
            </a:solidFill>
          </a:ln>
        </p:spPr>
        <p:txBody>
          <a:bodyPr wrap="square" rtlCol="0">
            <a:spAutoFit/>
          </a:bodyPr>
          <a:lstStyle/>
          <a:p>
            <a:r>
              <a:rPr lang="en-US" sz="1000" dirty="0">
                <a:solidFill>
                  <a:srgbClr val="00B0F0"/>
                </a:solidFill>
              </a:rPr>
              <a:t>Other assessment methods used for:</a:t>
            </a:r>
          </a:p>
          <a:p>
            <a:endParaRPr lang="en-US" sz="1000" dirty="0">
              <a:solidFill>
                <a:srgbClr val="00B0F0"/>
              </a:solidFill>
            </a:endParaRPr>
          </a:p>
          <a:p>
            <a:r>
              <a:rPr lang="en-US" sz="1000" dirty="0" err="1"/>
              <a:t>Foodwebs</a:t>
            </a:r>
            <a:r>
              <a:rPr lang="en-US" sz="1000" dirty="0"/>
              <a:t> </a:t>
            </a:r>
          </a:p>
          <a:p>
            <a:r>
              <a:rPr lang="en-US" sz="1000" dirty="0"/>
              <a:t>Threatened species </a:t>
            </a:r>
          </a:p>
          <a:p>
            <a:r>
              <a:rPr lang="en-US" sz="1000" dirty="0"/>
              <a:t>Threatened habitats &amp; biotopes </a:t>
            </a:r>
          </a:p>
          <a:p>
            <a:r>
              <a:rPr lang="en-US" sz="1000" dirty="0"/>
              <a:t>Spatial protection </a:t>
            </a:r>
          </a:p>
          <a:p>
            <a:r>
              <a:rPr lang="en-US" sz="1000" dirty="0"/>
              <a:t>Restoration</a:t>
            </a:r>
            <a:endParaRPr lang="en-GB" sz="1000" dirty="0">
              <a:solidFill>
                <a:srgbClr val="00B0F0"/>
              </a:solidFill>
            </a:endParaRPr>
          </a:p>
        </p:txBody>
      </p:sp>
      <p:pic>
        <p:nvPicPr>
          <p:cNvPr id="33" name="Picture 32" descr="A yellow circle with blue and white dots and a black background&#10;&#10;Description automatically generated">
            <a:extLst>
              <a:ext uri="{FF2B5EF4-FFF2-40B4-BE49-F238E27FC236}">
                <a16:creationId xmlns:a16="http://schemas.microsoft.com/office/drawing/2014/main" id="{2DFA86AD-2BBF-0A95-13D9-C4462D52E21F}"/>
              </a:ext>
            </a:extLst>
          </p:cNvPr>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10905282" y="1562944"/>
            <a:ext cx="912684" cy="1062602"/>
          </a:xfrm>
          <a:prstGeom prst="rect">
            <a:avLst/>
          </a:prstGeom>
        </p:spPr>
      </p:pic>
      <p:pic>
        <p:nvPicPr>
          <p:cNvPr id="34" name="Picture 33" descr="A red circle with white dots and black text&#10;&#10;Description automatically generated">
            <a:extLst>
              <a:ext uri="{FF2B5EF4-FFF2-40B4-BE49-F238E27FC236}">
                <a16:creationId xmlns:a16="http://schemas.microsoft.com/office/drawing/2014/main" id="{89E7134E-E10D-2E39-F2B3-7ED810FC2CC4}"/>
              </a:ext>
            </a:extLst>
          </p:cNvPr>
          <p:cNvPicPr>
            <a:picLocks noChangeAspect="1"/>
          </p:cNvPicPr>
          <p:nvPr/>
        </p:nvPicPr>
        <p:blipFill>
          <a:blip r:embed="rId59">
            <a:extLst>
              <a:ext uri="{28A0092B-C50C-407E-A947-70E740481C1C}">
                <a14:useLocalDpi xmlns:a14="http://schemas.microsoft.com/office/drawing/2010/main" val="0"/>
              </a:ext>
            </a:extLst>
          </a:blip>
          <a:stretch>
            <a:fillRect/>
          </a:stretch>
        </p:blipFill>
        <p:spPr>
          <a:xfrm>
            <a:off x="9525215" y="1570557"/>
            <a:ext cx="912684" cy="1158153"/>
          </a:xfrm>
          <a:prstGeom prst="rect">
            <a:avLst/>
          </a:prstGeom>
        </p:spPr>
      </p:pic>
      <p:sp>
        <p:nvSpPr>
          <p:cNvPr id="35" name="TextBox 34">
            <a:extLst>
              <a:ext uri="{FF2B5EF4-FFF2-40B4-BE49-F238E27FC236}">
                <a16:creationId xmlns:a16="http://schemas.microsoft.com/office/drawing/2014/main" id="{759376F9-9E2F-7D3C-BD3A-C9A8E7CFF17A}"/>
              </a:ext>
            </a:extLst>
          </p:cNvPr>
          <p:cNvSpPr txBox="1"/>
          <p:nvPr/>
        </p:nvSpPr>
        <p:spPr>
          <a:xfrm>
            <a:off x="10753630" y="2843766"/>
            <a:ext cx="1162079" cy="1631216"/>
          </a:xfrm>
          <a:prstGeom prst="rect">
            <a:avLst/>
          </a:prstGeom>
          <a:noFill/>
        </p:spPr>
        <p:txBody>
          <a:bodyPr wrap="square" rtlCol="0">
            <a:spAutoFit/>
          </a:bodyPr>
          <a:lstStyle/>
          <a:p>
            <a:pPr marL="171450" indent="-171450">
              <a:buFont typeface="Arial" panose="020B0604020202020204" pitchFamily="34" charset="0"/>
              <a:buChar char="•"/>
            </a:pPr>
            <a:r>
              <a:rPr lang="en-US" sz="1000" dirty="0"/>
              <a:t>Use of marine waters</a:t>
            </a:r>
          </a:p>
          <a:p>
            <a:pPr marL="171450" indent="-171450">
              <a:buFont typeface="Arial" panose="020B0604020202020204" pitchFamily="34" charset="0"/>
              <a:buChar char="•"/>
            </a:pPr>
            <a:r>
              <a:rPr lang="en-US" sz="1000" dirty="0"/>
              <a:t>Cost of degradation</a:t>
            </a:r>
          </a:p>
          <a:p>
            <a:pPr marL="171450" indent="-171450">
              <a:buFont typeface="Arial" panose="020B0604020202020204" pitchFamily="34" charset="0"/>
              <a:buChar char="•"/>
            </a:pPr>
            <a:r>
              <a:rPr lang="en-US" sz="1000" dirty="0"/>
              <a:t>Ecosystem services </a:t>
            </a:r>
          </a:p>
          <a:p>
            <a:pPr marL="171450" indent="-171450">
              <a:buFont typeface="Arial" panose="020B0604020202020204" pitchFamily="34" charset="0"/>
              <a:buChar char="•"/>
            </a:pPr>
            <a:r>
              <a:rPr lang="en-US" sz="1000" dirty="0"/>
              <a:t>Cost-benefit analysis</a:t>
            </a:r>
          </a:p>
          <a:p>
            <a:pPr marL="171450" indent="-171450">
              <a:buFont typeface="Arial" panose="020B0604020202020204" pitchFamily="34" charset="0"/>
              <a:buChar char="•"/>
            </a:pPr>
            <a:r>
              <a:rPr lang="en-US" sz="1000" dirty="0"/>
              <a:t>Drivers</a:t>
            </a:r>
          </a:p>
          <a:p>
            <a:endParaRPr lang="en-GB" sz="1000" dirty="0"/>
          </a:p>
        </p:txBody>
      </p:sp>
      <p:sp>
        <p:nvSpPr>
          <p:cNvPr id="37" name="TextBox 36">
            <a:extLst>
              <a:ext uri="{FF2B5EF4-FFF2-40B4-BE49-F238E27FC236}">
                <a16:creationId xmlns:a16="http://schemas.microsoft.com/office/drawing/2014/main" id="{DAA87230-4000-622E-D979-61C93107C418}"/>
              </a:ext>
            </a:extLst>
          </p:cNvPr>
          <p:cNvSpPr txBox="1"/>
          <p:nvPr/>
        </p:nvSpPr>
        <p:spPr>
          <a:xfrm>
            <a:off x="9458085" y="2849331"/>
            <a:ext cx="1260993" cy="1169551"/>
          </a:xfrm>
          <a:prstGeom prst="rect">
            <a:avLst/>
          </a:prstGeom>
          <a:noFill/>
          <a:ln>
            <a:solidFill>
              <a:schemeClr val="bg1"/>
            </a:solidFill>
          </a:ln>
        </p:spPr>
        <p:txBody>
          <a:bodyPr wrap="square" rtlCol="0">
            <a:spAutoFit/>
          </a:bodyPr>
          <a:lstStyle/>
          <a:p>
            <a:pPr marL="171450" indent="-171450">
              <a:buFont typeface="Arial" panose="020B0604020202020204" pitchFamily="34" charset="0"/>
              <a:buChar char="•"/>
            </a:pPr>
            <a:r>
              <a:rPr lang="en-US" sz="1000" dirty="0"/>
              <a:t>28 Human activity datasets</a:t>
            </a:r>
          </a:p>
          <a:p>
            <a:pPr marL="171450" indent="-171450">
              <a:buFont typeface="Arial" panose="020B0604020202020204" pitchFamily="34" charset="0"/>
              <a:buChar char="•"/>
            </a:pPr>
            <a:r>
              <a:rPr lang="en-US" sz="1000" dirty="0"/>
              <a:t>17 Pressure layers</a:t>
            </a:r>
          </a:p>
          <a:p>
            <a:pPr marL="171450" indent="-171450">
              <a:buFont typeface="Arial" panose="020B0604020202020204" pitchFamily="34" charset="0"/>
              <a:buChar char="•"/>
            </a:pPr>
            <a:r>
              <a:rPr lang="en-US" sz="1000" dirty="0"/>
              <a:t>57 Ecosystem component layers</a:t>
            </a:r>
            <a:endParaRPr lang="en-GB" sz="1000" dirty="0"/>
          </a:p>
        </p:txBody>
      </p:sp>
    </p:spTree>
    <p:extLst>
      <p:ext uri="{BB962C8B-B14F-4D97-AF65-F5344CB8AC3E}">
        <p14:creationId xmlns:p14="http://schemas.microsoft.com/office/powerpoint/2010/main" val="3963135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A4DC8-15A0-995C-F697-E717AFA1FDBC}"/>
              </a:ext>
            </a:extLst>
          </p:cNvPr>
          <p:cNvSpPr>
            <a:spLocks noGrp="1"/>
          </p:cNvSpPr>
          <p:nvPr>
            <p:ph type="title"/>
          </p:nvPr>
        </p:nvSpPr>
        <p:spPr>
          <a:xfrm>
            <a:off x="926688" y="129148"/>
            <a:ext cx="10515600" cy="1325563"/>
          </a:xfrm>
        </p:spPr>
        <p:txBody>
          <a:bodyPr vert="horz" lIns="91440" tIns="45720" rIns="91440" bIns="45720" rtlCol="0" anchor="ctr">
            <a:normAutofit/>
          </a:bodyPr>
          <a:lstStyle/>
          <a:p>
            <a:r>
              <a:rPr lang="en-US" dirty="0"/>
              <a:t>Biodiversity - Key takeaways</a:t>
            </a:r>
            <a:endParaRPr lang="en-GB" dirty="0">
              <a:cs typeface="Calibri" panose="020F0502020204030204" pitchFamily="34" charset="0"/>
            </a:endParaRPr>
          </a:p>
        </p:txBody>
      </p:sp>
      <p:grpSp>
        <p:nvGrpSpPr>
          <p:cNvPr id="11" name="Group 10">
            <a:extLst>
              <a:ext uri="{FF2B5EF4-FFF2-40B4-BE49-F238E27FC236}">
                <a16:creationId xmlns:a16="http://schemas.microsoft.com/office/drawing/2014/main" id="{CE8743D6-FBBE-17CD-475E-C2775441412C}"/>
              </a:ext>
            </a:extLst>
          </p:cNvPr>
          <p:cNvGrpSpPr/>
          <p:nvPr/>
        </p:nvGrpSpPr>
        <p:grpSpPr>
          <a:xfrm>
            <a:off x="864113" y="1485886"/>
            <a:ext cx="2714843" cy="369332"/>
            <a:chOff x="676642" y="1801168"/>
            <a:chExt cx="2714843" cy="369332"/>
          </a:xfrm>
        </p:grpSpPr>
        <p:pic>
          <p:nvPicPr>
            <p:cNvPr id="12" name="Picture 11" descr="A blue circle with a fish and smoke&#10;&#10;Description automatically generated">
              <a:extLst>
                <a:ext uri="{FF2B5EF4-FFF2-40B4-BE49-F238E27FC236}">
                  <a16:creationId xmlns:a16="http://schemas.microsoft.com/office/drawing/2014/main" id="{7E8DDFC8-75C4-6D6B-8CA5-209FF2F821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642" y="1818162"/>
              <a:ext cx="323116" cy="323116"/>
            </a:xfrm>
            <a:prstGeom prst="rect">
              <a:avLst/>
            </a:prstGeom>
          </p:spPr>
        </p:pic>
        <p:sp>
          <p:nvSpPr>
            <p:cNvPr id="13" name="TextBox 12">
              <a:extLst>
                <a:ext uri="{FF2B5EF4-FFF2-40B4-BE49-F238E27FC236}">
                  <a16:creationId xmlns:a16="http://schemas.microsoft.com/office/drawing/2014/main" id="{E09F41E2-708C-9478-426D-75D765BB3302}"/>
                </a:ext>
              </a:extLst>
            </p:cNvPr>
            <p:cNvSpPr txBox="1"/>
            <p:nvPr/>
          </p:nvSpPr>
          <p:spPr>
            <a:xfrm>
              <a:off x="1034618" y="1801168"/>
              <a:ext cx="2356867" cy="369332"/>
            </a:xfrm>
            <a:prstGeom prst="rect">
              <a:avLst/>
            </a:prstGeom>
            <a:noFill/>
          </p:spPr>
          <p:txBody>
            <a:bodyPr wrap="square" rtlCol="0">
              <a:spAutoFit/>
            </a:bodyPr>
            <a:lstStyle/>
            <a:p>
              <a:r>
                <a:rPr lang="en-US" dirty="0">
                  <a:latin typeface="+mj-lt"/>
                </a:rPr>
                <a:t>Pelagic habitats</a:t>
              </a:r>
              <a:endParaRPr lang="en-GB" dirty="0">
                <a:latin typeface="+mj-lt"/>
              </a:endParaRPr>
            </a:p>
          </p:txBody>
        </p:sp>
      </p:grpSp>
      <p:grpSp>
        <p:nvGrpSpPr>
          <p:cNvPr id="14" name="Group 13">
            <a:extLst>
              <a:ext uri="{FF2B5EF4-FFF2-40B4-BE49-F238E27FC236}">
                <a16:creationId xmlns:a16="http://schemas.microsoft.com/office/drawing/2014/main" id="{2F2AECE6-9A36-A54B-8106-A7B7C1551E8E}"/>
              </a:ext>
            </a:extLst>
          </p:cNvPr>
          <p:cNvGrpSpPr/>
          <p:nvPr/>
        </p:nvGrpSpPr>
        <p:grpSpPr>
          <a:xfrm>
            <a:off x="5589409" y="1422642"/>
            <a:ext cx="2681611" cy="384638"/>
            <a:chOff x="5934442" y="1786965"/>
            <a:chExt cx="2681612" cy="377421"/>
          </a:xfrm>
        </p:grpSpPr>
        <p:sp>
          <p:nvSpPr>
            <p:cNvPr id="15" name="TextBox 14">
              <a:extLst>
                <a:ext uri="{FF2B5EF4-FFF2-40B4-BE49-F238E27FC236}">
                  <a16:creationId xmlns:a16="http://schemas.microsoft.com/office/drawing/2014/main" id="{C1D28DFD-06B5-CBC4-259D-39E02C979BBC}"/>
                </a:ext>
              </a:extLst>
            </p:cNvPr>
            <p:cNvSpPr txBox="1"/>
            <p:nvPr/>
          </p:nvSpPr>
          <p:spPr>
            <a:xfrm>
              <a:off x="6259187" y="1795054"/>
              <a:ext cx="2356867" cy="369332"/>
            </a:xfrm>
            <a:prstGeom prst="rect">
              <a:avLst/>
            </a:prstGeom>
            <a:noFill/>
          </p:spPr>
          <p:txBody>
            <a:bodyPr wrap="square" rtlCol="0">
              <a:spAutoFit/>
            </a:bodyPr>
            <a:lstStyle/>
            <a:p>
              <a:r>
                <a:rPr lang="en-US" dirty="0">
                  <a:latin typeface="+mj-lt"/>
                </a:rPr>
                <a:t>Fish</a:t>
              </a:r>
              <a:endParaRPr lang="en-GB" dirty="0">
                <a:latin typeface="+mj-lt"/>
              </a:endParaRPr>
            </a:p>
          </p:txBody>
        </p:sp>
        <p:pic>
          <p:nvPicPr>
            <p:cNvPr id="16" name="Picture 15" descr="A group of white fish in a blue circle&#10;&#10;Description automatically generated">
              <a:extLst>
                <a:ext uri="{FF2B5EF4-FFF2-40B4-BE49-F238E27FC236}">
                  <a16:creationId xmlns:a16="http://schemas.microsoft.com/office/drawing/2014/main" id="{B0840F4A-54F0-80B0-0D53-4768B4726E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4442" y="1786965"/>
              <a:ext cx="323116" cy="347502"/>
            </a:xfrm>
            <a:prstGeom prst="rect">
              <a:avLst/>
            </a:prstGeom>
          </p:spPr>
        </p:pic>
      </p:grpSp>
      <p:grpSp>
        <p:nvGrpSpPr>
          <p:cNvPr id="17" name="Group 16">
            <a:extLst>
              <a:ext uri="{FF2B5EF4-FFF2-40B4-BE49-F238E27FC236}">
                <a16:creationId xmlns:a16="http://schemas.microsoft.com/office/drawing/2014/main" id="{7139A323-F5E5-6C2F-7D45-44DA2DE7E381}"/>
              </a:ext>
            </a:extLst>
          </p:cNvPr>
          <p:cNvGrpSpPr/>
          <p:nvPr/>
        </p:nvGrpSpPr>
        <p:grpSpPr>
          <a:xfrm>
            <a:off x="3212536" y="1485886"/>
            <a:ext cx="2674175" cy="369332"/>
            <a:chOff x="3201321" y="1999564"/>
            <a:chExt cx="2674175" cy="369332"/>
          </a:xfrm>
        </p:grpSpPr>
        <p:sp>
          <p:nvSpPr>
            <p:cNvPr id="18" name="TextBox 17">
              <a:extLst>
                <a:ext uri="{FF2B5EF4-FFF2-40B4-BE49-F238E27FC236}">
                  <a16:creationId xmlns:a16="http://schemas.microsoft.com/office/drawing/2014/main" id="{8CDF86D1-DA07-7D8D-0426-3397FBCF93BA}"/>
                </a:ext>
              </a:extLst>
            </p:cNvPr>
            <p:cNvSpPr txBox="1"/>
            <p:nvPr/>
          </p:nvSpPr>
          <p:spPr>
            <a:xfrm>
              <a:off x="3518629" y="1999564"/>
              <a:ext cx="2356867" cy="369332"/>
            </a:xfrm>
            <a:prstGeom prst="rect">
              <a:avLst/>
            </a:prstGeom>
            <a:noFill/>
          </p:spPr>
          <p:txBody>
            <a:bodyPr wrap="square" rtlCol="0">
              <a:spAutoFit/>
            </a:bodyPr>
            <a:lstStyle/>
            <a:p>
              <a:r>
                <a:rPr lang="en-US" dirty="0">
                  <a:latin typeface="+mj-lt"/>
                </a:rPr>
                <a:t>Benthic habitats</a:t>
              </a:r>
              <a:endParaRPr lang="en-GB" dirty="0">
                <a:latin typeface="+mj-lt"/>
              </a:endParaRPr>
            </a:p>
          </p:txBody>
        </p:sp>
        <p:pic>
          <p:nvPicPr>
            <p:cNvPr id="19" name="Picture 18" descr="A blue circle with white smoke and a leaf&#10;&#10;Description automatically generated">
              <a:extLst>
                <a:ext uri="{FF2B5EF4-FFF2-40B4-BE49-F238E27FC236}">
                  <a16:creationId xmlns:a16="http://schemas.microsoft.com/office/drawing/2014/main" id="{031E041F-86CB-545E-5948-17F3E85C68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1321" y="2000756"/>
              <a:ext cx="323116" cy="323116"/>
            </a:xfrm>
            <a:prstGeom prst="rect">
              <a:avLst/>
            </a:prstGeom>
          </p:spPr>
        </p:pic>
      </p:grpSp>
      <p:grpSp>
        <p:nvGrpSpPr>
          <p:cNvPr id="20" name="Group 19">
            <a:extLst>
              <a:ext uri="{FF2B5EF4-FFF2-40B4-BE49-F238E27FC236}">
                <a16:creationId xmlns:a16="http://schemas.microsoft.com/office/drawing/2014/main" id="{C19B1B0A-6100-9A02-871B-E814AB2C3A56}"/>
              </a:ext>
            </a:extLst>
          </p:cNvPr>
          <p:cNvGrpSpPr/>
          <p:nvPr/>
        </p:nvGrpSpPr>
        <p:grpSpPr>
          <a:xfrm>
            <a:off x="559005" y="4267639"/>
            <a:ext cx="2679983" cy="373778"/>
            <a:chOff x="182119" y="4490011"/>
            <a:chExt cx="2679983" cy="373778"/>
          </a:xfrm>
        </p:grpSpPr>
        <p:sp>
          <p:nvSpPr>
            <p:cNvPr id="21" name="TextBox 20">
              <a:extLst>
                <a:ext uri="{FF2B5EF4-FFF2-40B4-BE49-F238E27FC236}">
                  <a16:creationId xmlns:a16="http://schemas.microsoft.com/office/drawing/2014/main" id="{6BC00659-CF51-C63D-4772-5A025EF812E7}"/>
                </a:ext>
              </a:extLst>
            </p:cNvPr>
            <p:cNvSpPr txBox="1"/>
            <p:nvPr/>
          </p:nvSpPr>
          <p:spPr>
            <a:xfrm>
              <a:off x="505235" y="4494457"/>
              <a:ext cx="2356867" cy="369332"/>
            </a:xfrm>
            <a:prstGeom prst="rect">
              <a:avLst/>
            </a:prstGeom>
            <a:noFill/>
          </p:spPr>
          <p:txBody>
            <a:bodyPr wrap="square" rtlCol="0">
              <a:spAutoFit/>
            </a:bodyPr>
            <a:lstStyle/>
            <a:p>
              <a:r>
                <a:rPr lang="en-US" dirty="0">
                  <a:latin typeface="+mj-lt"/>
                </a:rPr>
                <a:t>Waterbirds</a:t>
              </a:r>
              <a:endParaRPr lang="en-GB" dirty="0">
                <a:latin typeface="+mj-lt"/>
              </a:endParaRPr>
            </a:p>
          </p:txBody>
        </p:sp>
        <p:pic>
          <p:nvPicPr>
            <p:cNvPr id="22" name="Picture 21" descr="A white duck on a blue circle&#10;&#10;Description automatically generated">
              <a:extLst>
                <a:ext uri="{FF2B5EF4-FFF2-40B4-BE49-F238E27FC236}">
                  <a16:creationId xmlns:a16="http://schemas.microsoft.com/office/drawing/2014/main" id="{D5E645CE-51F4-2E08-F308-4C15A632C2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2119" y="4490011"/>
              <a:ext cx="323116" cy="323116"/>
            </a:xfrm>
            <a:prstGeom prst="rect">
              <a:avLst/>
            </a:prstGeom>
          </p:spPr>
        </p:pic>
      </p:grpSp>
      <p:grpSp>
        <p:nvGrpSpPr>
          <p:cNvPr id="23" name="Group 22">
            <a:extLst>
              <a:ext uri="{FF2B5EF4-FFF2-40B4-BE49-F238E27FC236}">
                <a16:creationId xmlns:a16="http://schemas.microsoft.com/office/drawing/2014/main" id="{3F50A898-06EE-3BC0-1CD2-4E1A6D94F4DA}"/>
              </a:ext>
            </a:extLst>
          </p:cNvPr>
          <p:cNvGrpSpPr/>
          <p:nvPr/>
        </p:nvGrpSpPr>
        <p:grpSpPr>
          <a:xfrm>
            <a:off x="4508607" y="4304532"/>
            <a:ext cx="2673224" cy="646331"/>
            <a:chOff x="5788188" y="4577813"/>
            <a:chExt cx="2673224" cy="646331"/>
          </a:xfrm>
        </p:grpSpPr>
        <p:pic>
          <p:nvPicPr>
            <p:cNvPr id="24" name="Picture 23" descr="A blue circle with white fish and dolphin in it&#10;&#10;Description automatically generated">
              <a:extLst>
                <a:ext uri="{FF2B5EF4-FFF2-40B4-BE49-F238E27FC236}">
                  <a16:creationId xmlns:a16="http://schemas.microsoft.com/office/drawing/2014/main" id="{F41CE7BB-E60C-5E3D-0F3E-2E3DD25BD1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88188" y="4624029"/>
              <a:ext cx="323116" cy="323116"/>
            </a:xfrm>
            <a:prstGeom prst="rect">
              <a:avLst/>
            </a:prstGeom>
          </p:spPr>
        </p:pic>
        <p:sp>
          <p:nvSpPr>
            <p:cNvPr id="25" name="TextBox 24">
              <a:extLst>
                <a:ext uri="{FF2B5EF4-FFF2-40B4-BE49-F238E27FC236}">
                  <a16:creationId xmlns:a16="http://schemas.microsoft.com/office/drawing/2014/main" id="{DB3EA872-2DA7-68D7-85DF-7147B9B13244}"/>
                </a:ext>
              </a:extLst>
            </p:cNvPr>
            <p:cNvSpPr txBox="1"/>
            <p:nvPr/>
          </p:nvSpPr>
          <p:spPr>
            <a:xfrm>
              <a:off x="6104545" y="4577813"/>
              <a:ext cx="2356867" cy="646331"/>
            </a:xfrm>
            <a:prstGeom prst="rect">
              <a:avLst/>
            </a:prstGeom>
            <a:noFill/>
          </p:spPr>
          <p:txBody>
            <a:bodyPr wrap="square" rtlCol="0">
              <a:spAutoFit/>
            </a:bodyPr>
            <a:lstStyle/>
            <a:p>
              <a:r>
                <a:rPr lang="en-US" dirty="0">
                  <a:latin typeface="+mj-lt"/>
                </a:rPr>
                <a:t>Marine mammals </a:t>
              </a:r>
            </a:p>
            <a:p>
              <a:endParaRPr lang="en-GB" dirty="0">
                <a:latin typeface="+mj-lt"/>
              </a:endParaRPr>
            </a:p>
          </p:txBody>
        </p:sp>
      </p:grpSp>
      <p:pic>
        <p:nvPicPr>
          <p:cNvPr id="26" name="Picture 25" descr="A blue circle with white dots in it&#10;&#10;Description automatically generated">
            <a:extLst>
              <a:ext uri="{FF2B5EF4-FFF2-40B4-BE49-F238E27FC236}">
                <a16:creationId xmlns:a16="http://schemas.microsoft.com/office/drawing/2014/main" id="{7E3A58D9-8B3E-1222-E08A-0E43129E776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35650" y="365125"/>
            <a:ext cx="1236300" cy="1325564"/>
          </a:xfrm>
          <a:prstGeom prst="rect">
            <a:avLst/>
          </a:prstGeom>
        </p:spPr>
      </p:pic>
      <p:pic>
        <p:nvPicPr>
          <p:cNvPr id="5" name="Picture 4" descr="A map of countries/regions with red and green colors&#10;&#10;Description automatically generated">
            <a:extLst>
              <a:ext uri="{FF2B5EF4-FFF2-40B4-BE49-F238E27FC236}">
                <a16:creationId xmlns:a16="http://schemas.microsoft.com/office/drawing/2014/main" id="{CB9EEEF8-C894-C5E1-5599-4907C0D475F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65017" y="1855218"/>
            <a:ext cx="1904592" cy="2175888"/>
          </a:xfrm>
          <a:prstGeom prst="rect">
            <a:avLst/>
          </a:prstGeom>
        </p:spPr>
      </p:pic>
      <p:pic>
        <p:nvPicPr>
          <p:cNvPr id="28" name="Picture 27" descr="A map of the coastal fish&#10;&#10;Description automatically generated">
            <a:extLst>
              <a:ext uri="{FF2B5EF4-FFF2-40B4-BE49-F238E27FC236}">
                <a16:creationId xmlns:a16="http://schemas.microsoft.com/office/drawing/2014/main" id="{F057D481-D9D2-E345-2A82-05DE6B0DE00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897164" y="1775211"/>
            <a:ext cx="2238849" cy="2238849"/>
          </a:xfrm>
          <a:prstGeom prst="rect">
            <a:avLst/>
          </a:prstGeom>
        </p:spPr>
      </p:pic>
      <p:pic>
        <p:nvPicPr>
          <p:cNvPr id="30" name="Picture 29" descr="A map of the united states&#10;&#10;Description automatically generated">
            <a:extLst>
              <a:ext uri="{FF2B5EF4-FFF2-40B4-BE49-F238E27FC236}">
                <a16:creationId xmlns:a16="http://schemas.microsoft.com/office/drawing/2014/main" id="{352EA1B5-AF89-1F16-FEBF-5844580918F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546104" y="1802096"/>
            <a:ext cx="2229009" cy="2229009"/>
          </a:xfrm>
          <a:prstGeom prst="rect">
            <a:avLst/>
          </a:prstGeom>
        </p:spPr>
      </p:pic>
      <p:pic>
        <p:nvPicPr>
          <p:cNvPr id="32" name="Picture 31" descr="A map of different countries/regions&#10;&#10;Description automatically generated">
            <a:extLst>
              <a:ext uri="{FF2B5EF4-FFF2-40B4-BE49-F238E27FC236}">
                <a16:creationId xmlns:a16="http://schemas.microsoft.com/office/drawing/2014/main" id="{73D54957-E671-B62B-73D6-EDFE93D82D8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05560" y="1854956"/>
            <a:ext cx="1904592" cy="2176412"/>
          </a:xfrm>
          <a:prstGeom prst="rect">
            <a:avLst/>
          </a:prstGeom>
        </p:spPr>
      </p:pic>
      <p:pic>
        <p:nvPicPr>
          <p:cNvPr id="34" name="Picture 33" descr="A map of waterbirds with red and orange areas&#10;&#10;Description automatically generated">
            <a:extLst>
              <a:ext uri="{FF2B5EF4-FFF2-40B4-BE49-F238E27FC236}">
                <a16:creationId xmlns:a16="http://schemas.microsoft.com/office/drawing/2014/main" id="{E9D61536-FA37-28E2-025B-79736D648A7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067348" y="4356368"/>
            <a:ext cx="2160307" cy="2160307"/>
          </a:xfrm>
          <a:prstGeom prst="rect">
            <a:avLst/>
          </a:prstGeom>
        </p:spPr>
      </p:pic>
      <p:pic>
        <p:nvPicPr>
          <p:cNvPr id="36" name="Picture 35" descr="A map of the country&#10;&#10;Description automatically generated">
            <a:extLst>
              <a:ext uri="{FF2B5EF4-FFF2-40B4-BE49-F238E27FC236}">
                <a16:creationId xmlns:a16="http://schemas.microsoft.com/office/drawing/2014/main" id="{E7D1E8FC-F069-B4D3-5CF4-3D271F8DAEA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580623" y="4365808"/>
            <a:ext cx="2187184" cy="2187184"/>
          </a:xfrm>
          <a:prstGeom prst="rect">
            <a:avLst/>
          </a:prstGeom>
        </p:spPr>
      </p:pic>
      <p:pic>
        <p:nvPicPr>
          <p:cNvPr id="3" name="Picture 2">
            <a:extLst>
              <a:ext uri="{FF2B5EF4-FFF2-40B4-BE49-F238E27FC236}">
                <a16:creationId xmlns:a16="http://schemas.microsoft.com/office/drawing/2014/main" id="{71B34EBE-9404-363A-C419-FCA9DDFC5A20}"/>
              </a:ext>
            </a:extLst>
          </p:cNvPr>
          <p:cNvPicPr>
            <a:picLocks noChangeAspect="1"/>
          </p:cNvPicPr>
          <p:nvPr/>
        </p:nvPicPr>
        <p:blipFill>
          <a:blip r:embed="rId15"/>
          <a:stretch>
            <a:fillRect/>
          </a:stretch>
        </p:blipFill>
        <p:spPr>
          <a:xfrm>
            <a:off x="8930730" y="4342442"/>
            <a:ext cx="2210549" cy="2210549"/>
          </a:xfrm>
          <a:prstGeom prst="rect">
            <a:avLst/>
          </a:prstGeom>
        </p:spPr>
      </p:pic>
    </p:spTree>
    <p:extLst>
      <p:ext uri="{BB962C8B-B14F-4D97-AF65-F5344CB8AC3E}">
        <p14:creationId xmlns:p14="http://schemas.microsoft.com/office/powerpoint/2010/main" val="1494180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A4DC8-15A0-995C-F697-E717AFA1FDBC}"/>
              </a:ext>
            </a:extLst>
          </p:cNvPr>
          <p:cNvSpPr>
            <a:spLocks noGrp="1"/>
          </p:cNvSpPr>
          <p:nvPr>
            <p:ph type="title"/>
          </p:nvPr>
        </p:nvSpPr>
        <p:spPr>
          <a:xfrm>
            <a:off x="926689" y="138982"/>
            <a:ext cx="10515600" cy="1325563"/>
          </a:xfrm>
        </p:spPr>
        <p:txBody>
          <a:bodyPr/>
          <a:lstStyle/>
          <a:p>
            <a:r>
              <a:rPr lang="en-US" dirty="0"/>
              <a:t>Biodiversity – status by topic</a:t>
            </a:r>
            <a:endParaRPr lang="en-GB" dirty="0"/>
          </a:p>
        </p:txBody>
      </p:sp>
      <p:pic>
        <p:nvPicPr>
          <p:cNvPr id="5" name="Picture 4" descr="A blue circle with white smoke and a leaf&#10;&#10;Description automatically generated">
            <a:extLst>
              <a:ext uri="{FF2B5EF4-FFF2-40B4-BE49-F238E27FC236}">
                <a16:creationId xmlns:a16="http://schemas.microsoft.com/office/drawing/2014/main" id="{A130B6F4-534D-8619-4896-847C83DEAC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3207" y="2203162"/>
            <a:ext cx="577440" cy="577440"/>
          </a:xfrm>
          <a:prstGeom prst="rect">
            <a:avLst/>
          </a:prstGeom>
        </p:spPr>
      </p:pic>
      <p:pic>
        <p:nvPicPr>
          <p:cNvPr id="7" name="Picture 6" descr="A group of white fish in a blue circle&#10;&#10;Description automatically generated">
            <a:extLst>
              <a:ext uri="{FF2B5EF4-FFF2-40B4-BE49-F238E27FC236}">
                <a16:creationId xmlns:a16="http://schemas.microsoft.com/office/drawing/2014/main" id="{086868C2-81C3-6E2A-B8FE-E87A91B640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0125" y="2111087"/>
            <a:ext cx="577440" cy="621020"/>
          </a:xfrm>
          <a:prstGeom prst="rect">
            <a:avLst/>
          </a:prstGeom>
        </p:spPr>
      </p:pic>
      <p:pic>
        <p:nvPicPr>
          <p:cNvPr id="9" name="Picture 8" descr="A blue circle with white fish in it&#10;&#10;Description automatically generated">
            <a:extLst>
              <a:ext uri="{FF2B5EF4-FFF2-40B4-BE49-F238E27FC236}">
                <a16:creationId xmlns:a16="http://schemas.microsoft.com/office/drawing/2014/main" id="{3005EFA6-F9CD-F4BF-597A-410976289F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76351" y="2143042"/>
            <a:ext cx="577440" cy="577440"/>
          </a:xfrm>
          <a:prstGeom prst="rect">
            <a:avLst/>
          </a:prstGeom>
        </p:spPr>
      </p:pic>
      <p:pic>
        <p:nvPicPr>
          <p:cNvPr id="11" name="Picture 10" descr="A blue circle with white fish and dolphin in it&#10;&#10;Description automatically generated">
            <a:extLst>
              <a:ext uri="{FF2B5EF4-FFF2-40B4-BE49-F238E27FC236}">
                <a16:creationId xmlns:a16="http://schemas.microsoft.com/office/drawing/2014/main" id="{CC08C0CF-D7F0-43B9-E869-AF865A7ADC9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77176" y="2154667"/>
            <a:ext cx="577440" cy="577440"/>
          </a:xfrm>
          <a:prstGeom prst="rect">
            <a:avLst/>
          </a:prstGeom>
        </p:spPr>
      </p:pic>
      <p:pic>
        <p:nvPicPr>
          <p:cNvPr id="13" name="Picture 12" descr="A blue circle with a fish and smoke&#10;&#10;Description automatically generated">
            <a:extLst>
              <a:ext uri="{FF2B5EF4-FFF2-40B4-BE49-F238E27FC236}">
                <a16:creationId xmlns:a16="http://schemas.microsoft.com/office/drawing/2014/main" id="{80536D23-1BC3-A8E7-44F9-BAB6F50005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35672" y="2200541"/>
            <a:ext cx="577440" cy="577440"/>
          </a:xfrm>
          <a:prstGeom prst="rect">
            <a:avLst/>
          </a:prstGeom>
        </p:spPr>
      </p:pic>
      <p:pic>
        <p:nvPicPr>
          <p:cNvPr id="15" name="Picture 14" descr="A white duck on a blue circle&#10;&#10;Description automatically generated">
            <a:extLst>
              <a:ext uri="{FF2B5EF4-FFF2-40B4-BE49-F238E27FC236}">
                <a16:creationId xmlns:a16="http://schemas.microsoft.com/office/drawing/2014/main" id="{F0AD247B-2380-048A-40A2-24F57F7408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24548" y="2111087"/>
            <a:ext cx="577440" cy="577440"/>
          </a:xfrm>
          <a:prstGeom prst="rect">
            <a:avLst/>
          </a:prstGeom>
        </p:spPr>
      </p:pic>
      <p:sp>
        <p:nvSpPr>
          <p:cNvPr id="16" name="TextBox 15">
            <a:extLst>
              <a:ext uri="{FF2B5EF4-FFF2-40B4-BE49-F238E27FC236}">
                <a16:creationId xmlns:a16="http://schemas.microsoft.com/office/drawing/2014/main" id="{CF1EF6B0-FE04-CDA4-B77F-39F1800530AB}"/>
              </a:ext>
            </a:extLst>
          </p:cNvPr>
          <p:cNvSpPr txBox="1"/>
          <p:nvPr/>
        </p:nvSpPr>
        <p:spPr>
          <a:xfrm>
            <a:off x="835263" y="3066701"/>
            <a:ext cx="1577045" cy="954107"/>
          </a:xfrm>
          <a:prstGeom prst="rect">
            <a:avLst/>
          </a:prstGeom>
          <a:noFill/>
        </p:spPr>
        <p:txBody>
          <a:bodyPr wrap="square">
            <a:spAutoFit/>
          </a:bodyPr>
          <a:lstStyle/>
          <a:p>
            <a:pPr lvl="0" algn="ctr"/>
            <a:r>
              <a:rPr lang="en-US" sz="1400" b="1" dirty="0">
                <a:solidFill>
                  <a:schemeClr val="bg2">
                    <a:lumMod val="10000"/>
                  </a:schemeClr>
                </a:solidFill>
                <a:effectLst/>
                <a:ea typeface="Calibri" panose="020F0502020204030204" pitchFamily="34" charset="0"/>
                <a:cs typeface="Calibri" panose="020F0502020204030204" pitchFamily="34" charset="0"/>
              </a:rPr>
              <a:t>Pelagic habitats </a:t>
            </a:r>
            <a:r>
              <a:rPr lang="en-US" sz="1400" dirty="0">
                <a:solidFill>
                  <a:schemeClr val="bg2">
                    <a:lumMod val="10000"/>
                  </a:schemeClr>
                </a:solidFill>
                <a:effectLst/>
                <a:ea typeface="Calibri" panose="020F0502020204030204" pitchFamily="34" charset="0"/>
                <a:cs typeface="Calibri" panose="020F0502020204030204" pitchFamily="34" charset="0"/>
              </a:rPr>
              <a:t>do </a:t>
            </a:r>
            <a:r>
              <a:rPr lang="en-US" sz="1400" dirty="0">
                <a:solidFill>
                  <a:srgbClr val="FF0000"/>
                </a:solidFill>
                <a:effectLst/>
                <a:ea typeface="Calibri" panose="020F0502020204030204" pitchFamily="34" charset="0"/>
                <a:cs typeface="Calibri" panose="020F0502020204030204" pitchFamily="34" charset="0"/>
              </a:rPr>
              <a:t>not</a:t>
            </a:r>
            <a:r>
              <a:rPr lang="en-US" sz="1400" dirty="0">
                <a:solidFill>
                  <a:schemeClr val="bg2">
                    <a:lumMod val="10000"/>
                  </a:schemeClr>
                </a:solidFill>
                <a:effectLst/>
                <a:ea typeface="Calibri" panose="020F0502020204030204" pitchFamily="34" charset="0"/>
                <a:cs typeface="Calibri" panose="020F0502020204030204" pitchFamily="34" charset="0"/>
              </a:rPr>
              <a:t> have </a:t>
            </a:r>
            <a:r>
              <a:rPr lang="en-US" sz="1400" dirty="0">
                <a:solidFill>
                  <a:srgbClr val="FF0000"/>
                </a:solidFill>
                <a:effectLst/>
                <a:ea typeface="Calibri" panose="020F0502020204030204" pitchFamily="34" charset="0"/>
                <a:cs typeface="Calibri" panose="020F0502020204030204" pitchFamily="34" charset="0"/>
              </a:rPr>
              <a:t>good</a:t>
            </a:r>
            <a:r>
              <a:rPr lang="en-US" sz="1400" dirty="0">
                <a:solidFill>
                  <a:schemeClr val="bg2">
                    <a:lumMod val="10000"/>
                  </a:schemeClr>
                </a:solidFill>
                <a:effectLst/>
                <a:ea typeface="Calibri" panose="020F0502020204030204" pitchFamily="34" charset="0"/>
                <a:cs typeface="Calibri" panose="020F0502020204030204" pitchFamily="34" charset="0"/>
              </a:rPr>
              <a:t> status in any open sea subbasin</a:t>
            </a:r>
            <a:endParaRPr lang="en-GB" sz="1400" dirty="0">
              <a:solidFill>
                <a:schemeClr val="bg2">
                  <a:lumMod val="10000"/>
                </a:schemeClr>
              </a:solidFill>
            </a:endParaRPr>
          </a:p>
        </p:txBody>
      </p:sp>
      <p:sp>
        <p:nvSpPr>
          <p:cNvPr id="17" name="TextBox 16">
            <a:extLst>
              <a:ext uri="{FF2B5EF4-FFF2-40B4-BE49-F238E27FC236}">
                <a16:creationId xmlns:a16="http://schemas.microsoft.com/office/drawing/2014/main" id="{24C15835-9F47-4531-4856-42DF5AB66DDD}"/>
              </a:ext>
            </a:extLst>
          </p:cNvPr>
          <p:cNvSpPr txBox="1"/>
          <p:nvPr/>
        </p:nvSpPr>
        <p:spPr>
          <a:xfrm>
            <a:off x="2507132" y="3066699"/>
            <a:ext cx="1601871" cy="2246769"/>
          </a:xfrm>
          <a:prstGeom prst="rect">
            <a:avLst/>
          </a:prstGeom>
          <a:noFill/>
        </p:spPr>
        <p:txBody>
          <a:bodyPr wrap="square">
            <a:spAutoFit/>
          </a:bodyPr>
          <a:lstStyle/>
          <a:p>
            <a:pPr lvl="0" algn="ctr"/>
            <a:r>
              <a:rPr lang="en-GB" sz="1400" b="1" dirty="0">
                <a:solidFill>
                  <a:schemeClr val="bg2">
                    <a:lumMod val="10000"/>
                  </a:schemeClr>
                </a:solidFill>
                <a:effectLst/>
                <a:ea typeface="Calibri" panose="020F0502020204030204" pitchFamily="34" charset="0"/>
                <a:cs typeface="Arial" panose="020B0604020202020204" pitchFamily="34" charset="0"/>
              </a:rPr>
              <a:t>Benthic habitats</a:t>
            </a:r>
            <a:r>
              <a:rPr lang="en-GB" sz="1400" dirty="0">
                <a:solidFill>
                  <a:schemeClr val="bg2">
                    <a:lumMod val="10000"/>
                  </a:schemeClr>
                </a:solidFill>
                <a:effectLst/>
                <a:ea typeface="Calibri" panose="020F0502020204030204" pitchFamily="34" charset="0"/>
                <a:cs typeface="Arial" panose="020B0604020202020204" pitchFamily="34" charset="0"/>
              </a:rPr>
              <a:t> </a:t>
            </a:r>
            <a:r>
              <a:rPr lang="en-GB" sz="1400" dirty="0">
                <a:solidFill>
                  <a:srgbClr val="FF0000"/>
                </a:solidFill>
                <a:effectLst/>
                <a:ea typeface="Calibri" panose="020F0502020204030204" pitchFamily="34" charset="0"/>
                <a:cs typeface="Arial" panose="020B0604020202020204" pitchFamily="34" charset="0"/>
              </a:rPr>
              <a:t>generally</a:t>
            </a:r>
            <a:r>
              <a:rPr lang="en-GB" sz="1400" dirty="0">
                <a:solidFill>
                  <a:schemeClr val="bg2">
                    <a:lumMod val="10000"/>
                  </a:schemeClr>
                </a:solidFill>
                <a:effectLst/>
                <a:ea typeface="Calibri" panose="020F0502020204030204" pitchFamily="34" charset="0"/>
                <a:cs typeface="Arial" panose="020B0604020202020204" pitchFamily="34" charset="0"/>
              </a:rPr>
              <a:t> do </a:t>
            </a:r>
            <a:r>
              <a:rPr lang="en-GB" sz="1400" dirty="0">
                <a:solidFill>
                  <a:srgbClr val="FF0000"/>
                </a:solidFill>
                <a:effectLst/>
                <a:ea typeface="Calibri" panose="020F0502020204030204" pitchFamily="34" charset="0"/>
                <a:cs typeface="Arial" panose="020B0604020202020204" pitchFamily="34" charset="0"/>
              </a:rPr>
              <a:t>not</a:t>
            </a:r>
            <a:r>
              <a:rPr lang="en-GB" sz="1400" dirty="0">
                <a:solidFill>
                  <a:schemeClr val="bg2">
                    <a:lumMod val="10000"/>
                  </a:schemeClr>
                </a:solidFill>
                <a:effectLst/>
                <a:ea typeface="Calibri" panose="020F0502020204030204" pitchFamily="34" charset="0"/>
                <a:cs typeface="Arial" panose="020B0604020202020204" pitchFamily="34" charset="0"/>
              </a:rPr>
              <a:t> have </a:t>
            </a:r>
            <a:r>
              <a:rPr lang="en-GB" sz="1400" dirty="0">
                <a:solidFill>
                  <a:srgbClr val="FF0000"/>
                </a:solidFill>
                <a:effectLst/>
                <a:ea typeface="Calibri" panose="020F0502020204030204" pitchFamily="34" charset="0"/>
                <a:cs typeface="Arial" panose="020B0604020202020204" pitchFamily="34" charset="0"/>
              </a:rPr>
              <a:t>good</a:t>
            </a:r>
            <a:r>
              <a:rPr lang="en-GB" sz="1400" dirty="0">
                <a:solidFill>
                  <a:schemeClr val="bg2">
                    <a:lumMod val="10000"/>
                  </a:schemeClr>
                </a:solidFill>
                <a:effectLst/>
                <a:ea typeface="Calibri" panose="020F0502020204030204" pitchFamily="34" charset="0"/>
                <a:cs typeface="Arial" panose="020B0604020202020204" pitchFamily="34" charset="0"/>
              </a:rPr>
              <a:t> status in the southern Baltic Sea, while their status is </a:t>
            </a:r>
            <a:r>
              <a:rPr lang="en-GB" sz="1400" dirty="0">
                <a:solidFill>
                  <a:schemeClr val="accent6">
                    <a:lumMod val="75000"/>
                  </a:schemeClr>
                </a:solidFill>
                <a:effectLst/>
                <a:ea typeface="Calibri" panose="020F0502020204030204" pitchFamily="34" charset="0"/>
                <a:cs typeface="Arial" panose="020B0604020202020204" pitchFamily="34" charset="0"/>
              </a:rPr>
              <a:t>good </a:t>
            </a:r>
            <a:r>
              <a:rPr lang="en-GB" sz="1400" dirty="0">
                <a:solidFill>
                  <a:schemeClr val="bg2">
                    <a:lumMod val="10000"/>
                  </a:schemeClr>
                </a:solidFill>
                <a:effectLst/>
                <a:ea typeface="Calibri" panose="020F0502020204030204" pitchFamily="34" charset="0"/>
                <a:cs typeface="Arial" panose="020B0604020202020204" pitchFamily="34" charset="0"/>
              </a:rPr>
              <a:t>in open sea areas in the northernmost subbasins. </a:t>
            </a:r>
            <a:endParaRPr lang="en-GB" sz="1400" dirty="0">
              <a:solidFill>
                <a:schemeClr val="bg2">
                  <a:lumMod val="10000"/>
                </a:schemeClr>
              </a:solidFill>
            </a:endParaRPr>
          </a:p>
        </p:txBody>
      </p:sp>
      <p:sp>
        <p:nvSpPr>
          <p:cNvPr id="18" name="TextBox 17">
            <a:extLst>
              <a:ext uri="{FF2B5EF4-FFF2-40B4-BE49-F238E27FC236}">
                <a16:creationId xmlns:a16="http://schemas.microsoft.com/office/drawing/2014/main" id="{4F648C3B-38E8-5A0C-4CE8-A65DCA7A0B07}"/>
              </a:ext>
            </a:extLst>
          </p:cNvPr>
          <p:cNvSpPr txBox="1"/>
          <p:nvPr/>
        </p:nvSpPr>
        <p:spPr>
          <a:xfrm>
            <a:off x="4365665" y="3066701"/>
            <a:ext cx="1513743" cy="1169551"/>
          </a:xfrm>
          <a:prstGeom prst="rect">
            <a:avLst/>
          </a:prstGeom>
          <a:noFill/>
        </p:spPr>
        <p:txBody>
          <a:bodyPr wrap="square">
            <a:spAutoFit/>
          </a:bodyPr>
          <a:lstStyle/>
          <a:p>
            <a:pPr lvl="0" algn="ctr"/>
            <a:r>
              <a:rPr lang="en-GB" sz="1400" b="1" dirty="0">
                <a:solidFill>
                  <a:schemeClr val="bg2">
                    <a:lumMod val="10000"/>
                  </a:schemeClr>
                </a:solidFill>
                <a:effectLst/>
                <a:ea typeface="Calibri" panose="020F0502020204030204" pitchFamily="34" charset="0"/>
                <a:cs typeface="Arial" panose="020B0604020202020204" pitchFamily="34" charset="0"/>
              </a:rPr>
              <a:t>For fish</a:t>
            </a:r>
            <a:r>
              <a:rPr lang="en-GB" sz="1400" dirty="0">
                <a:solidFill>
                  <a:schemeClr val="bg2">
                    <a:lumMod val="10000"/>
                  </a:schemeClr>
                </a:solidFill>
                <a:effectLst/>
                <a:ea typeface="Calibri" panose="020F0502020204030204" pitchFamily="34" charset="0"/>
                <a:cs typeface="Arial" panose="020B0604020202020204" pitchFamily="34" charset="0"/>
              </a:rPr>
              <a:t>, </a:t>
            </a:r>
            <a:r>
              <a:rPr lang="en-GB" sz="1400" dirty="0">
                <a:solidFill>
                  <a:srgbClr val="FF0000"/>
                </a:solidFill>
                <a:effectLst/>
                <a:ea typeface="Calibri" panose="020F0502020204030204" pitchFamily="34" charset="0"/>
                <a:cs typeface="Arial" panose="020B0604020202020204" pitchFamily="34" charset="0"/>
              </a:rPr>
              <a:t>only 4/15 </a:t>
            </a:r>
            <a:r>
              <a:rPr lang="en-GB" sz="1400" dirty="0">
                <a:solidFill>
                  <a:schemeClr val="bg2">
                    <a:lumMod val="10000"/>
                  </a:schemeClr>
                </a:solidFill>
                <a:effectLst/>
                <a:ea typeface="Calibri" panose="020F0502020204030204" pitchFamily="34" charset="0"/>
                <a:cs typeface="Arial" panose="020B0604020202020204" pitchFamily="34" charset="0"/>
              </a:rPr>
              <a:t>assessed commercial stocks </a:t>
            </a:r>
            <a:r>
              <a:rPr lang="en-GB" sz="1400" dirty="0">
                <a:solidFill>
                  <a:srgbClr val="FF0000"/>
                </a:solidFill>
                <a:effectLst/>
                <a:ea typeface="Calibri" panose="020F0502020204030204" pitchFamily="34" charset="0"/>
                <a:cs typeface="Arial" panose="020B0604020202020204" pitchFamily="34" charset="0"/>
              </a:rPr>
              <a:t>have good status.</a:t>
            </a:r>
            <a:endParaRPr lang="en-GB" sz="1400" dirty="0">
              <a:solidFill>
                <a:srgbClr val="FF0000"/>
              </a:solidFill>
            </a:endParaRPr>
          </a:p>
        </p:txBody>
      </p:sp>
      <p:sp>
        <p:nvSpPr>
          <p:cNvPr id="19" name="TextBox 18">
            <a:extLst>
              <a:ext uri="{FF2B5EF4-FFF2-40B4-BE49-F238E27FC236}">
                <a16:creationId xmlns:a16="http://schemas.microsoft.com/office/drawing/2014/main" id="{B317EBFF-942B-3484-A09F-E1358AB79120}"/>
              </a:ext>
            </a:extLst>
          </p:cNvPr>
          <p:cNvSpPr txBox="1"/>
          <p:nvPr/>
        </p:nvSpPr>
        <p:spPr>
          <a:xfrm>
            <a:off x="7654786" y="3066699"/>
            <a:ext cx="1513743" cy="1169551"/>
          </a:xfrm>
          <a:prstGeom prst="rect">
            <a:avLst/>
          </a:prstGeom>
          <a:noFill/>
        </p:spPr>
        <p:txBody>
          <a:bodyPr wrap="square">
            <a:spAutoFit/>
          </a:bodyPr>
          <a:lstStyle/>
          <a:p>
            <a:pPr lvl="0" algn="ctr"/>
            <a:r>
              <a:rPr lang="en-US" sz="1400" b="1" dirty="0">
                <a:solidFill>
                  <a:schemeClr val="bg2">
                    <a:lumMod val="10000"/>
                  </a:schemeClr>
                </a:solidFill>
                <a:effectLst/>
                <a:ea typeface="Calibri" panose="020F0502020204030204" pitchFamily="34" charset="0"/>
                <a:cs typeface="Arial" panose="020B0604020202020204" pitchFamily="34" charset="0"/>
              </a:rPr>
              <a:t>Marine mammals </a:t>
            </a:r>
            <a:r>
              <a:rPr lang="en-US" sz="1400" dirty="0">
                <a:solidFill>
                  <a:schemeClr val="bg2">
                    <a:lumMod val="10000"/>
                  </a:schemeClr>
                </a:solidFill>
                <a:effectLst/>
                <a:ea typeface="Calibri" panose="020F0502020204030204" pitchFamily="34" charset="0"/>
                <a:cs typeface="Arial" panose="020B0604020202020204" pitchFamily="34" charset="0"/>
              </a:rPr>
              <a:t>exhibit </a:t>
            </a:r>
            <a:r>
              <a:rPr lang="en-US" sz="1400" dirty="0">
                <a:solidFill>
                  <a:srgbClr val="FF0000"/>
                </a:solidFill>
                <a:effectLst/>
                <a:ea typeface="Calibri" panose="020F0502020204030204" pitchFamily="34" charset="0"/>
                <a:cs typeface="Arial" panose="020B0604020202020204" pitchFamily="34" charset="0"/>
              </a:rPr>
              <a:t>not good </a:t>
            </a:r>
            <a:r>
              <a:rPr lang="en-US" sz="1400" dirty="0">
                <a:solidFill>
                  <a:schemeClr val="bg2">
                    <a:lumMod val="10000"/>
                  </a:schemeClr>
                </a:solidFill>
                <a:effectLst/>
                <a:ea typeface="Calibri" panose="020F0502020204030204" pitchFamily="34" charset="0"/>
                <a:cs typeface="Arial" panose="020B0604020202020204" pitchFamily="34" charset="0"/>
              </a:rPr>
              <a:t>status in the</a:t>
            </a:r>
          </a:p>
          <a:p>
            <a:pPr lvl="0" algn="ctr"/>
            <a:r>
              <a:rPr lang="en-US" sz="1400" dirty="0">
                <a:solidFill>
                  <a:schemeClr val="bg2">
                    <a:lumMod val="10000"/>
                  </a:schemeClr>
                </a:solidFill>
                <a:effectLst/>
                <a:ea typeface="Calibri" panose="020F0502020204030204" pitchFamily="34" charset="0"/>
                <a:cs typeface="Arial" panose="020B0604020202020204" pitchFamily="34" charset="0"/>
              </a:rPr>
              <a:t>Baltic Sea.</a:t>
            </a:r>
            <a:endParaRPr lang="en-GB" sz="1400" dirty="0">
              <a:solidFill>
                <a:schemeClr val="bg2">
                  <a:lumMod val="10000"/>
                </a:schemeClr>
              </a:solidFill>
            </a:endParaRPr>
          </a:p>
        </p:txBody>
      </p:sp>
      <p:sp>
        <p:nvSpPr>
          <p:cNvPr id="21" name="TextBox 20">
            <a:extLst>
              <a:ext uri="{FF2B5EF4-FFF2-40B4-BE49-F238E27FC236}">
                <a16:creationId xmlns:a16="http://schemas.microsoft.com/office/drawing/2014/main" id="{D4875FF5-09B8-7B41-2340-10913C396185}"/>
              </a:ext>
            </a:extLst>
          </p:cNvPr>
          <p:cNvSpPr txBox="1"/>
          <p:nvPr/>
        </p:nvSpPr>
        <p:spPr>
          <a:xfrm>
            <a:off x="9337823" y="3066699"/>
            <a:ext cx="1513743" cy="2462213"/>
          </a:xfrm>
          <a:prstGeom prst="rect">
            <a:avLst/>
          </a:prstGeom>
          <a:noFill/>
        </p:spPr>
        <p:txBody>
          <a:bodyPr wrap="square">
            <a:spAutoFit/>
          </a:bodyPr>
          <a:lstStyle/>
          <a:p>
            <a:pPr lvl="0" algn="ctr"/>
            <a:r>
              <a:rPr lang="en-US" sz="1400" b="1" dirty="0">
                <a:solidFill>
                  <a:schemeClr val="bg2">
                    <a:lumMod val="10000"/>
                  </a:schemeClr>
                </a:solidFill>
                <a:effectLst/>
                <a:ea typeface="Calibri" panose="020F0502020204030204" pitchFamily="34" charset="0"/>
                <a:cs typeface="Arial" panose="020B0604020202020204" pitchFamily="34" charset="0"/>
              </a:rPr>
              <a:t>Food webs</a:t>
            </a:r>
            <a:r>
              <a:rPr lang="en-US" sz="1400" dirty="0">
                <a:solidFill>
                  <a:schemeClr val="bg2">
                    <a:lumMod val="10000"/>
                  </a:schemeClr>
                </a:solidFill>
                <a:effectLst/>
                <a:ea typeface="Calibri" panose="020F0502020204030204" pitchFamily="34" charset="0"/>
                <a:cs typeface="Arial" panose="020B0604020202020204" pitchFamily="34" charset="0"/>
              </a:rPr>
              <a:t>: </a:t>
            </a:r>
            <a:r>
              <a:rPr lang="en-US" sz="1400" dirty="0">
                <a:solidFill>
                  <a:srgbClr val="FF0000"/>
                </a:solidFill>
                <a:effectLst/>
                <a:ea typeface="Calibri" panose="020F0502020204030204" pitchFamily="34" charset="0"/>
                <a:cs typeface="Arial" panose="020B0604020202020204" pitchFamily="34" charset="0"/>
              </a:rPr>
              <a:t>Major changes </a:t>
            </a:r>
            <a:r>
              <a:rPr lang="en-US" sz="1400" dirty="0">
                <a:solidFill>
                  <a:schemeClr val="bg2">
                    <a:lumMod val="10000"/>
                  </a:schemeClr>
                </a:solidFill>
                <a:effectLst/>
                <a:ea typeface="Calibri" panose="020F0502020204030204" pitchFamily="34" charset="0"/>
                <a:cs typeface="Arial" panose="020B0604020202020204" pitchFamily="34" charset="0"/>
              </a:rPr>
              <a:t>in the abundance and biomass of species, driven by human pressures, have been associated with changes in the food webs of the Baltic Sea.</a:t>
            </a:r>
            <a:endParaRPr lang="en-GB" sz="1400" dirty="0">
              <a:solidFill>
                <a:schemeClr val="bg2">
                  <a:lumMod val="10000"/>
                </a:schemeClr>
              </a:solidFill>
            </a:endParaRPr>
          </a:p>
        </p:txBody>
      </p:sp>
      <p:sp>
        <p:nvSpPr>
          <p:cNvPr id="22" name="TextBox 21">
            <a:extLst>
              <a:ext uri="{FF2B5EF4-FFF2-40B4-BE49-F238E27FC236}">
                <a16:creationId xmlns:a16="http://schemas.microsoft.com/office/drawing/2014/main" id="{E8476E80-88ED-7A2B-7CCD-01D75F0794A5}"/>
              </a:ext>
            </a:extLst>
          </p:cNvPr>
          <p:cNvSpPr txBox="1"/>
          <p:nvPr/>
        </p:nvSpPr>
        <p:spPr>
          <a:xfrm>
            <a:off x="6046219" y="3066699"/>
            <a:ext cx="1513743" cy="738664"/>
          </a:xfrm>
          <a:prstGeom prst="rect">
            <a:avLst/>
          </a:prstGeom>
          <a:noFill/>
        </p:spPr>
        <p:txBody>
          <a:bodyPr wrap="square">
            <a:spAutoFit/>
          </a:bodyPr>
          <a:lstStyle/>
          <a:p>
            <a:pPr lvl="0" algn="ctr"/>
            <a:r>
              <a:rPr lang="en-US" sz="1400" b="1" dirty="0">
                <a:solidFill>
                  <a:schemeClr val="bg2">
                    <a:lumMod val="10000"/>
                  </a:schemeClr>
                </a:solidFill>
                <a:effectLst/>
                <a:ea typeface="Calibri" panose="020F0502020204030204" pitchFamily="34" charset="0"/>
                <a:cs typeface="Arial" panose="020B0604020202020204" pitchFamily="34" charset="0"/>
              </a:rPr>
              <a:t>Waterbirds </a:t>
            </a:r>
            <a:r>
              <a:rPr lang="en-US" sz="1400" dirty="0">
                <a:solidFill>
                  <a:schemeClr val="bg2">
                    <a:lumMod val="10000"/>
                  </a:schemeClr>
                </a:solidFill>
                <a:effectLst/>
                <a:ea typeface="Calibri" panose="020F0502020204030204" pitchFamily="34" charset="0"/>
                <a:cs typeface="Arial" panose="020B0604020202020204" pitchFamily="34" charset="0"/>
              </a:rPr>
              <a:t> </a:t>
            </a:r>
            <a:r>
              <a:rPr lang="en-US" sz="1400" dirty="0">
                <a:solidFill>
                  <a:srgbClr val="FF0000"/>
                </a:solidFill>
                <a:effectLst/>
                <a:ea typeface="Calibri" panose="020F0502020204030204" pitchFamily="34" charset="0"/>
                <a:cs typeface="Arial" panose="020B0604020202020204" pitchFamily="34" charset="0"/>
              </a:rPr>
              <a:t>generally</a:t>
            </a:r>
            <a:r>
              <a:rPr lang="en-US" sz="1400" dirty="0">
                <a:solidFill>
                  <a:schemeClr val="bg2">
                    <a:lumMod val="10000"/>
                  </a:schemeClr>
                </a:solidFill>
                <a:effectLst/>
                <a:ea typeface="Calibri" panose="020F0502020204030204" pitchFamily="34" charset="0"/>
                <a:cs typeface="Arial" panose="020B0604020202020204" pitchFamily="34" charset="0"/>
              </a:rPr>
              <a:t> do </a:t>
            </a:r>
            <a:r>
              <a:rPr lang="en-US" sz="1400" dirty="0">
                <a:solidFill>
                  <a:srgbClr val="FF0000"/>
                </a:solidFill>
                <a:effectLst/>
                <a:ea typeface="Calibri" panose="020F0502020204030204" pitchFamily="34" charset="0"/>
                <a:cs typeface="Arial" panose="020B0604020202020204" pitchFamily="34" charset="0"/>
              </a:rPr>
              <a:t>not </a:t>
            </a:r>
            <a:r>
              <a:rPr lang="en-US" sz="1400" dirty="0">
                <a:solidFill>
                  <a:schemeClr val="bg2">
                    <a:lumMod val="10000"/>
                  </a:schemeClr>
                </a:solidFill>
                <a:effectLst/>
                <a:ea typeface="Calibri" panose="020F0502020204030204" pitchFamily="34" charset="0"/>
                <a:cs typeface="Arial" panose="020B0604020202020204" pitchFamily="34" charset="0"/>
              </a:rPr>
              <a:t>have </a:t>
            </a:r>
            <a:r>
              <a:rPr lang="en-US" sz="1400" dirty="0">
                <a:solidFill>
                  <a:srgbClr val="FF0000"/>
                </a:solidFill>
                <a:effectLst/>
                <a:ea typeface="Calibri" panose="020F0502020204030204" pitchFamily="34" charset="0"/>
                <a:cs typeface="Arial" panose="020B0604020202020204" pitchFamily="34" charset="0"/>
              </a:rPr>
              <a:t>good </a:t>
            </a:r>
            <a:r>
              <a:rPr lang="en-US" sz="1400" dirty="0">
                <a:solidFill>
                  <a:schemeClr val="bg2">
                    <a:lumMod val="10000"/>
                  </a:schemeClr>
                </a:solidFill>
                <a:effectLst/>
                <a:ea typeface="Calibri" panose="020F0502020204030204" pitchFamily="34" charset="0"/>
                <a:cs typeface="Arial" panose="020B0604020202020204" pitchFamily="34" charset="0"/>
              </a:rPr>
              <a:t>status.</a:t>
            </a:r>
            <a:endParaRPr lang="en-GB" sz="1400" dirty="0">
              <a:solidFill>
                <a:schemeClr val="bg2">
                  <a:lumMod val="10000"/>
                </a:schemeClr>
              </a:solidFill>
            </a:endParaRPr>
          </a:p>
        </p:txBody>
      </p:sp>
      <p:pic>
        <p:nvPicPr>
          <p:cNvPr id="3" name="Picture 2" descr="A blue circle with white dots in it&#10;&#10;Description automatically generated">
            <a:extLst>
              <a:ext uri="{FF2B5EF4-FFF2-40B4-BE49-F238E27FC236}">
                <a16:creationId xmlns:a16="http://schemas.microsoft.com/office/drawing/2014/main" id="{95FBF977-B6A9-45DE-3802-C4C5217F933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735650" y="365125"/>
            <a:ext cx="1236300" cy="1325564"/>
          </a:xfrm>
          <a:prstGeom prst="rect">
            <a:avLst/>
          </a:prstGeom>
        </p:spPr>
      </p:pic>
    </p:spTree>
    <p:extLst>
      <p:ext uri="{BB962C8B-B14F-4D97-AF65-F5344CB8AC3E}">
        <p14:creationId xmlns:p14="http://schemas.microsoft.com/office/powerpoint/2010/main" val="14216216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AACF2-E6B8-340B-A182-0E2DEE2CD069}"/>
              </a:ext>
            </a:extLst>
          </p:cNvPr>
          <p:cNvSpPr>
            <a:spLocks noGrp="1"/>
          </p:cNvSpPr>
          <p:nvPr>
            <p:ph type="title"/>
          </p:nvPr>
        </p:nvSpPr>
        <p:spPr>
          <a:xfrm>
            <a:off x="984849" y="1365790"/>
            <a:ext cx="3311106" cy="1325563"/>
          </a:xfrm>
        </p:spPr>
        <p:txBody>
          <a:bodyPr/>
          <a:lstStyle/>
          <a:p>
            <a:r>
              <a:rPr lang="en-US" dirty="0"/>
              <a:t>Status of biodiversity core indicators by sub-basin</a:t>
            </a:r>
            <a:endParaRPr lang="en-GB" dirty="0"/>
          </a:p>
        </p:txBody>
      </p:sp>
      <p:pic>
        <p:nvPicPr>
          <p:cNvPr id="5" name="Picture 4" descr="A screenshot of a test&#10;&#10;Description automatically generated">
            <a:extLst>
              <a:ext uri="{FF2B5EF4-FFF2-40B4-BE49-F238E27FC236}">
                <a16:creationId xmlns:a16="http://schemas.microsoft.com/office/drawing/2014/main" id="{F8BA333A-83FD-57AD-FB3A-E8C7F8129FE1}"/>
              </a:ext>
            </a:extLst>
          </p:cNvPr>
          <p:cNvPicPr>
            <a:picLocks noChangeAspect="1"/>
          </p:cNvPicPr>
          <p:nvPr/>
        </p:nvPicPr>
        <p:blipFill rotWithShape="1">
          <a:blip r:embed="rId3">
            <a:extLst>
              <a:ext uri="{28A0092B-C50C-407E-A947-70E740481C1C}">
                <a14:useLocalDpi xmlns:a14="http://schemas.microsoft.com/office/drawing/2010/main" val="0"/>
              </a:ext>
            </a:extLst>
          </a:blip>
          <a:srcRect t="5534"/>
          <a:stretch/>
        </p:blipFill>
        <p:spPr>
          <a:xfrm>
            <a:off x="4579847" y="89322"/>
            <a:ext cx="5473579" cy="6768678"/>
          </a:xfrm>
          <a:prstGeom prst="rect">
            <a:avLst/>
          </a:prstGeom>
        </p:spPr>
      </p:pic>
    </p:spTree>
    <p:extLst>
      <p:ext uri="{BB962C8B-B14F-4D97-AF65-F5344CB8AC3E}">
        <p14:creationId xmlns:p14="http://schemas.microsoft.com/office/powerpoint/2010/main" val="1642065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EC42B-7B40-3366-F700-7E3322B56136}"/>
              </a:ext>
            </a:extLst>
          </p:cNvPr>
          <p:cNvSpPr>
            <a:spLocks noGrp="1"/>
          </p:cNvSpPr>
          <p:nvPr>
            <p:ph type="title"/>
          </p:nvPr>
        </p:nvSpPr>
        <p:spPr>
          <a:xfrm>
            <a:off x="479814" y="473725"/>
            <a:ext cx="10515600" cy="1531497"/>
          </a:xfrm>
        </p:spPr>
        <p:txBody>
          <a:bodyPr>
            <a:normAutofit fontScale="90000"/>
          </a:bodyPr>
          <a:lstStyle/>
          <a:p>
            <a:r>
              <a:rPr lang="en-US" dirty="0"/>
              <a:t>Hazardous substances, marine litter, underwater noise and non-indigenous species - Key takeaways</a:t>
            </a:r>
            <a:endParaRPr lang="en-GB" dirty="0"/>
          </a:p>
        </p:txBody>
      </p:sp>
      <p:pic>
        <p:nvPicPr>
          <p:cNvPr id="12" name="Picture 11" descr="A purple circle with white dots and purple text&#10;&#10;Description automatically generated">
            <a:extLst>
              <a:ext uri="{FF2B5EF4-FFF2-40B4-BE49-F238E27FC236}">
                <a16:creationId xmlns:a16="http://schemas.microsoft.com/office/drawing/2014/main" id="{2E898AF6-FFB6-605E-E4B6-E79A7543A4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95819" y="265454"/>
            <a:ext cx="1041613" cy="1642116"/>
          </a:xfrm>
          <a:prstGeom prst="rect">
            <a:avLst/>
          </a:prstGeom>
        </p:spPr>
      </p:pic>
      <p:pic>
        <p:nvPicPr>
          <p:cNvPr id="5" name="Picture 4" descr="A map of different countries/regions&#10;&#10;Description automatically generated">
            <a:extLst>
              <a:ext uri="{FF2B5EF4-FFF2-40B4-BE49-F238E27FC236}">
                <a16:creationId xmlns:a16="http://schemas.microsoft.com/office/drawing/2014/main" id="{C03BB953-AF26-F1B4-B9F2-3F1F41469B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814" y="2909343"/>
            <a:ext cx="2664310" cy="2651055"/>
          </a:xfrm>
          <a:prstGeom prst="rect">
            <a:avLst/>
          </a:prstGeom>
        </p:spPr>
      </p:pic>
      <p:pic>
        <p:nvPicPr>
          <p:cNvPr id="3" name="Picture 2">
            <a:extLst>
              <a:ext uri="{FF2B5EF4-FFF2-40B4-BE49-F238E27FC236}">
                <a16:creationId xmlns:a16="http://schemas.microsoft.com/office/drawing/2014/main" id="{F2B47B51-2809-569F-8FC9-AC51BFC10E6F}"/>
              </a:ext>
            </a:extLst>
          </p:cNvPr>
          <p:cNvPicPr>
            <a:picLocks noChangeAspect="1"/>
          </p:cNvPicPr>
          <p:nvPr/>
        </p:nvPicPr>
        <p:blipFill>
          <a:blip r:embed="rId5"/>
          <a:stretch>
            <a:fillRect/>
          </a:stretch>
        </p:blipFill>
        <p:spPr>
          <a:xfrm>
            <a:off x="3290010" y="2811691"/>
            <a:ext cx="2664309" cy="2846361"/>
          </a:xfrm>
          <a:prstGeom prst="rect">
            <a:avLst/>
          </a:prstGeom>
        </p:spPr>
      </p:pic>
      <p:pic>
        <p:nvPicPr>
          <p:cNvPr id="4" name="Picture 3">
            <a:extLst>
              <a:ext uri="{FF2B5EF4-FFF2-40B4-BE49-F238E27FC236}">
                <a16:creationId xmlns:a16="http://schemas.microsoft.com/office/drawing/2014/main" id="{3839D957-1D88-DFE9-6E2D-1CF02AA7E713}"/>
              </a:ext>
            </a:extLst>
          </p:cNvPr>
          <p:cNvPicPr>
            <a:picLocks noChangeAspect="1"/>
          </p:cNvPicPr>
          <p:nvPr/>
        </p:nvPicPr>
        <p:blipFill>
          <a:blip r:embed="rId6"/>
          <a:stretch>
            <a:fillRect/>
          </a:stretch>
        </p:blipFill>
        <p:spPr>
          <a:xfrm>
            <a:off x="6096000" y="2811691"/>
            <a:ext cx="2841989" cy="2748707"/>
          </a:xfrm>
          <a:prstGeom prst="rect">
            <a:avLst/>
          </a:prstGeom>
        </p:spPr>
      </p:pic>
      <p:pic>
        <p:nvPicPr>
          <p:cNvPr id="6" name="Picture 5" descr="A graph of a number of people&#10;&#10;Description automatically generated with medium confidence">
            <a:extLst>
              <a:ext uri="{FF2B5EF4-FFF2-40B4-BE49-F238E27FC236}">
                <a16:creationId xmlns:a16="http://schemas.microsoft.com/office/drawing/2014/main" id="{40EB0F37-7A34-DD0D-466A-DFF6A6870B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0953" y="3156571"/>
            <a:ext cx="2780706" cy="2055010"/>
          </a:xfrm>
          <a:prstGeom prst="rect">
            <a:avLst/>
          </a:prstGeom>
        </p:spPr>
      </p:pic>
      <p:sp>
        <p:nvSpPr>
          <p:cNvPr id="7" name="TextBox 6">
            <a:extLst>
              <a:ext uri="{FF2B5EF4-FFF2-40B4-BE49-F238E27FC236}">
                <a16:creationId xmlns:a16="http://schemas.microsoft.com/office/drawing/2014/main" id="{3C8524A4-E9C9-AE39-6074-2AC60ED47409}"/>
              </a:ext>
            </a:extLst>
          </p:cNvPr>
          <p:cNvSpPr txBox="1"/>
          <p:nvPr/>
        </p:nvSpPr>
        <p:spPr>
          <a:xfrm>
            <a:off x="556932" y="2442359"/>
            <a:ext cx="2351926" cy="369332"/>
          </a:xfrm>
          <a:prstGeom prst="rect">
            <a:avLst/>
          </a:prstGeom>
          <a:noFill/>
        </p:spPr>
        <p:txBody>
          <a:bodyPr wrap="none" rtlCol="0">
            <a:spAutoFit/>
          </a:bodyPr>
          <a:lstStyle/>
          <a:p>
            <a:r>
              <a:rPr lang="sv-FI" dirty="0"/>
              <a:t>Hazardous substances</a:t>
            </a:r>
            <a:endParaRPr lang="en-GB" dirty="0"/>
          </a:p>
        </p:txBody>
      </p:sp>
      <p:sp>
        <p:nvSpPr>
          <p:cNvPr id="8" name="TextBox 7">
            <a:extLst>
              <a:ext uri="{FF2B5EF4-FFF2-40B4-BE49-F238E27FC236}">
                <a16:creationId xmlns:a16="http://schemas.microsoft.com/office/drawing/2014/main" id="{9B3C2D7A-7702-7D70-D9C5-02B12F6426CD}"/>
              </a:ext>
            </a:extLst>
          </p:cNvPr>
          <p:cNvSpPr txBox="1"/>
          <p:nvPr/>
        </p:nvSpPr>
        <p:spPr>
          <a:xfrm>
            <a:off x="3822595" y="2442359"/>
            <a:ext cx="1359668" cy="369332"/>
          </a:xfrm>
          <a:prstGeom prst="rect">
            <a:avLst/>
          </a:prstGeom>
          <a:noFill/>
        </p:spPr>
        <p:txBody>
          <a:bodyPr wrap="none" rtlCol="0">
            <a:spAutoFit/>
          </a:bodyPr>
          <a:lstStyle/>
          <a:p>
            <a:r>
              <a:rPr lang="sv-FI" dirty="0"/>
              <a:t>Marine litter</a:t>
            </a:r>
            <a:endParaRPr lang="en-GB" dirty="0"/>
          </a:p>
        </p:txBody>
      </p:sp>
      <p:sp>
        <p:nvSpPr>
          <p:cNvPr id="9" name="TextBox 8">
            <a:extLst>
              <a:ext uri="{FF2B5EF4-FFF2-40B4-BE49-F238E27FC236}">
                <a16:creationId xmlns:a16="http://schemas.microsoft.com/office/drawing/2014/main" id="{61B1A669-1148-F18F-0BC8-26631D1A822F}"/>
              </a:ext>
            </a:extLst>
          </p:cNvPr>
          <p:cNvSpPr txBox="1"/>
          <p:nvPr/>
        </p:nvSpPr>
        <p:spPr>
          <a:xfrm>
            <a:off x="6462586" y="2395903"/>
            <a:ext cx="1901483" cy="369332"/>
          </a:xfrm>
          <a:prstGeom prst="rect">
            <a:avLst/>
          </a:prstGeom>
          <a:noFill/>
        </p:spPr>
        <p:txBody>
          <a:bodyPr wrap="none" rtlCol="0">
            <a:spAutoFit/>
          </a:bodyPr>
          <a:lstStyle/>
          <a:p>
            <a:r>
              <a:rPr lang="sv-FI" dirty="0"/>
              <a:t>Underwater noise</a:t>
            </a:r>
            <a:endParaRPr lang="en-GB" dirty="0"/>
          </a:p>
        </p:txBody>
      </p:sp>
      <p:sp>
        <p:nvSpPr>
          <p:cNvPr id="10" name="TextBox 9">
            <a:extLst>
              <a:ext uri="{FF2B5EF4-FFF2-40B4-BE49-F238E27FC236}">
                <a16:creationId xmlns:a16="http://schemas.microsoft.com/office/drawing/2014/main" id="{65801B36-0A8B-4080-F2A8-E5F4E0FBD186}"/>
              </a:ext>
            </a:extLst>
          </p:cNvPr>
          <p:cNvSpPr txBox="1"/>
          <p:nvPr/>
        </p:nvSpPr>
        <p:spPr>
          <a:xfrm>
            <a:off x="9288818" y="2397554"/>
            <a:ext cx="2484976" cy="369332"/>
          </a:xfrm>
          <a:prstGeom prst="rect">
            <a:avLst/>
          </a:prstGeom>
          <a:noFill/>
        </p:spPr>
        <p:txBody>
          <a:bodyPr wrap="none" rtlCol="0">
            <a:spAutoFit/>
          </a:bodyPr>
          <a:lstStyle/>
          <a:p>
            <a:r>
              <a:rPr lang="sv-FI" dirty="0"/>
              <a:t>Non-indigenous species</a:t>
            </a:r>
            <a:endParaRPr lang="en-GB" dirty="0"/>
          </a:p>
        </p:txBody>
      </p:sp>
    </p:spTree>
    <p:extLst>
      <p:ext uri="{BB962C8B-B14F-4D97-AF65-F5344CB8AC3E}">
        <p14:creationId xmlns:p14="http://schemas.microsoft.com/office/powerpoint/2010/main" val="1203441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A4DC8-15A0-995C-F697-E717AFA1FDBC}"/>
              </a:ext>
            </a:extLst>
          </p:cNvPr>
          <p:cNvSpPr>
            <a:spLocks noGrp="1"/>
          </p:cNvSpPr>
          <p:nvPr>
            <p:ph type="title"/>
          </p:nvPr>
        </p:nvSpPr>
        <p:spPr>
          <a:xfrm>
            <a:off x="610591" y="582007"/>
            <a:ext cx="10515600" cy="1325563"/>
          </a:xfrm>
        </p:spPr>
        <p:txBody>
          <a:bodyPr>
            <a:normAutofit fontScale="90000"/>
          </a:bodyPr>
          <a:lstStyle/>
          <a:p>
            <a:r>
              <a:rPr lang="en-US" dirty="0"/>
              <a:t>Hazardous substances, marine litter, underwater noise and non-indigenous species– status by topic</a:t>
            </a:r>
            <a:endParaRPr lang="en-GB" dirty="0"/>
          </a:p>
        </p:txBody>
      </p:sp>
      <p:sp>
        <p:nvSpPr>
          <p:cNvPr id="16" name="TextBox 15">
            <a:extLst>
              <a:ext uri="{FF2B5EF4-FFF2-40B4-BE49-F238E27FC236}">
                <a16:creationId xmlns:a16="http://schemas.microsoft.com/office/drawing/2014/main" id="{CF1EF6B0-FE04-CDA4-B77F-39F1800530AB}"/>
              </a:ext>
            </a:extLst>
          </p:cNvPr>
          <p:cNvSpPr txBox="1"/>
          <p:nvPr/>
        </p:nvSpPr>
        <p:spPr>
          <a:xfrm>
            <a:off x="994908" y="3612604"/>
            <a:ext cx="2204642" cy="1600438"/>
          </a:xfrm>
          <a:prstGeom prst="rect">
            <a:avLst/>
          </a:prstGeom>
          <a:noFill/>
        </p:spPr>
        <p:txBody>
          <a:bodyPr wrap="square">
            <a:spAutoFit/>
          </a:bodyPr>
          <a:lstStyle/>
          <a:p>
            <a:pPr lvl="0" algn="ctr"/>
            <a:r>
              <a:rPr lang="en-US" sz="1400" b="1" dirty="0">
                <a:solidFill>
                  <a:schemeClr val="bg2">
                    <a:lumMod val="10000"/>
                  </a:schemeClr>
                </a:solidFill>
                <a:effectLst/>
                <a:ea typeface="Calibri" panose="020F0502020204030204" pitchFamily="34" charset="0"/>
                <a:cs typeface="Calibri" panose="020F0502020204030204" pitchFamily="34" charset="0"/>
              </a:rPr>
              <a:t>Hazardous substances</a:t>
            </a:r>
          </a:p>
          <a:p>
            <a:pPr lvl="0" algn="ctr"/>
            <a:r>
              <a:rPr lang="en-GB" sz="1400" dirty="0">
                <a:solidFill>
                  <a:srgbClr val="FF0000"/>
                </a:solidFill>
                <a:effectLst/>
                <a:ea typeface="Calibri" panose="020F0502020204030204" pitchFamily="34" charset="0"/>
                <a:cs typeface="Calibri" panose="020F0502020204030204" pitchFamily="34" charset="0"/>
              </a:rPr>
              <a:t>Majority</a:t>
            </a:r>
            <a:r>
              <a:rPr lang="en-GB" sz="1400" dirty="0">
                <a:solidFill>
                  <a:schemeClr val="bg2">
                    <a:lumMod val="10000"/>
                  </a:schemeClr>
                </a:solidFill>
                <a:effectLst/>
                <a:ea typeface="Calibri" panose="020F0502020204030204" pitchFamily="34" charset="0"/>
                <a:cs typeface="Calibri" panose="020F0502020204030204" pitchFamily="34" charset="0"/>
              </a:rPr>
              <a:t> of the Baltic Sea  show </a:t>
            </a:r>
            <a:r>
              <a:rPr lang="en-GB" sz="1400" dirty="0">
                <a:solidFill>
                  <a:srgbClr val="FF0000"/>
                </a:solidFill>
                <a:effectLst/>
                <a:ea typeface="Calibri" panose="020F0502020204030204" pitchFamily="34" charset="0"/>
                <a:cs typeface="Calibri" panose="020F0502020204030204" pitchFamily="34" charset="0"/>
              </a:rPr>
              <a:t>bad </a:t>
            </a:r>
            <a:r>
              <a:rPr lang="en-GB" sz="1400" dirty="0">
                <a:solidFill>
                  <a:schemeClr val="bg2">
                    <a:lumMod val="10000"/>
                  </a:schemeClr>
                </a:solidFill>
                <a:effectLst/>
                <a:ea typeface="Calibri" panose="020F0502020204030204" pitchFamily="34" charset="0"/>
                <a:cs typeface="Calibri" panose="020F0502020204030204" pitchFamily="34" charset="0"/>
              </a:rPr>
              <a:t>or </a:t>
            </a:r>
            <a:r>
              <a:rPr lang="en-GB" sz="1400" dirty="0">
                <a:solidFill>
                  <a:srgbClr val="FF0000"/>
                </a:solidFill>
                <a:effectLst/>
                <a:ea typeface="Calibri" panose="020F0502020204030204" pitchFamily="34" charset="0"/>
                <a:cs typeface="Calibri" panose="020F0502020204030204" pitchFamily="34" charset="0"/>
              </a:rPr>
              <a:t>poor status</a:t>
            </a:r>
            <a:r>
              <a:rPr lang="en-GB" sz="1400" dirty="0">
                <a:solidFill>
                  <a:schemeClr val="bg2">
                    <a:lumMod val="10000"/>
                  </a:schemeClr>
                </a:solidFill>
                <a:ea typeface="Calibri" panose="020F0502020204030204" pitchFamily="34" charset="0"/>
                <a:cs typeface="Calibri" panose="020F0502020204030204" pitchFamily="34" charset="0"/>
              </a:rPr>
              <a:t>. H</a:t>
            </a:r>
            <a:r>
              <a:rPr lang="en-GB" sz="1400" dirty="0">
                <a:solidFill>
                  <a:schemeClr val="bg2">
                    <a:lumMod val="10000"/>
                  </a:schemeClr>
                </a:solidFill>
                <a:effectLst/>
                <a:ea typeface="Calibri" panose="020F0502020204030204" pitchFamily="34" charset="0"/>
                <a:cs typeface="Calibri" panose="020F0502020204030204" pitchFamily="34" charset="0"/>
              </a:rPr>
              <a:t>owever, there are decreasing trends in concentrations of several</a:t>
            </a:r>
          </a:p>
          <a:p>
            <a:pPr lvl="0" algn="ctr"/>
            <a:r>
              <a:rPr lang="en-GB" sz="1400" dirty="0">
                <a:solidFill>
                  <a:schemeClr val="bg2">
                    <a:lumMod val="10000"/>
                  </a:schemeClr>
                </a:solidFill>
                <a:ea typeface="Calibri" panose="020F0502020204030204" pitchFamily="34" charset="0"/>
                <a:cs typeface="Calibri" panose="020F0502020204030204" pitchFamily="34" charset="0"/>
              </a:rPr>
              <a:t>s</a:t>
            </a:r>
            <a:r>
              <a:rPr lang="en-GB" sz="1400" dirty="0">
                <a:solidFill>
                  <a:schemeClr val="bg2">
                    <a:lumMod val="10000"/>
                  </a:schemeClr>
                </a:solidFill>
                <a:effectLst/>
                <a:ea typeface="Calibri" panose="020F0502020204030204" pitchFamily="34" charset="0"/>
                <a:cs typeface="Calibri" panose="020F0502020204030204" pitchFamily="34" charset="0"/>
              </a:rPr>
              <a:t>ubstances.</a:t>
            </a:r>
            <a:endParaRPr lang="en-GB" sz="1400" dirty="0">
              <a:solidFill>
                <a:schemeClr val="bg2">
                  <a:lumMod val="10000"/>
                </a:schemeClr>
              </a:solidFill>
            </a:endParaRPr>
          </a:p>
        </p:txBody>
      </p:sp>
      <p:sp>
        <p:nvSpPr>
          <p:cNvPr id="17" name="TextBox 16">
            <a:extLst>
              <a:ext uri="{FF2B5EF4-FFF2-40B4-BE49-F238E27FC236}">
                <a16:creationId xmlns:a16="http://schemas.microsoft.com/office/drawing/2014/main" id="{24C15835-9F47-4531-4856-42DF5AB66DDD}"/>
              </a:ext>
            </a:extLst>
          </p:cNvPr>
          <p:cNvSpPr txBox="1"/>
          <p:nvPr/>
        </p:nvSpPr>
        <p:spPr>
          <a:xfrm>
            <a:off x="3674188" y="2723397"/>
            <a:ext cx="2557760" cy="2462213"/>
          </a:xfrm>
          <a:prstGeom prst="rect">
            <a:avLst/>
          </a:prstGeom>
          <a:noFill/>
        </p:spPr>
        <p:txBody>
          <a:bodyPr wrap="square">
            <a:spAutoFit/>
          </a:bodyPr>
          <a:lstStyle/>
          <a:p>
            <a:pPr lvl="0" algn="ctr"/>
            <a:r>
              <a:rPr lang="en-GB" sz="1400" b="1" dirty="0">
                <a:solidFill>
                  <a:schemeClr val="bg2">
                    <a:lumMod val="10000"/>
                  </a:schemeClr>
                </a:solidFill>
                <a:effectLst/>
                <a:ea typeface="Calibri" panose="020F0502020204030204" pitchFamily="34" charset="0"/>
                <a:cs typeface="Arial" panose="020B0604020202020204" pitchFamily="34" charset="0"/>
              </a:rPr>
              <a:t>Marine litter</a:t>
            </a:r>
          </a:p>
          <a:p>
            <a:pPr lvl="0"/>
            <a:r>
              <a:rPr lang="en-GB" sz="1400" dirty="0">
                <a:solidFill>
                  <a:srgbClr val="FF0000"/>
                </a:solidFill>
                <a:ea typeface="Calibri" panose="020F0502020204030204" pitchFamily="34" charset="0"/>
                <a:cs typeface="Arial" panose="020B0604020202020204" pitchFamily="34" charset="0"/>
              </a:rPr>
              <a:t>11/16 </a:t>
            </a:r>
            <a:r>
              <a:rPr lang="en-GB" sz="1400" dirty="0">
                <a:solidFill>
                  <a:srgbClr val="FF0000"/>
                </a:solidFill>
                <a:effectLst/>
                <a:ea typeface="Calibri" panose="020F0502020204030204" pitchFamily="34" charset="0"/>
                <a:cs typeface="Arial" panose="020B0604020202020204" pitchFamily="34" charset="0"/>
              </a:rPr>
              <a:t>sub-basins </a:t>
            </a:r>
            <a:r>
              <a:rPr lang="en-GB" sz="1400" dirty="0">
                <a:solidFill>
                  <a:schemeClr val="bg2">
                    <a:lumMod val="10000"/>
                  </a:schemeClr>
                </a:solidFill>
                <a:effectLst/>
                <a:ea typeface="Calibri" panose="020F0502020204030204" pitchFamily="34" charset="0"/>
                <a:cs typeface="Arial" panose="020B0604020202020204" pitchFamily="34" charset="0"/>
              </a:rPr>
              <a:t>show</a:t>
            </a:r>
            <a:r>
              <a:rPr lang="en-GB" sz="1400" dirty="0">
                <a:solidFill>
                  <a:srgbClr val="FF0000"/>
                </a:solidFill>
                <a:effectLst/>
                <a:ea typeface="Calibri" panose="020F0502020204030204" pitchFamily="34" charset="0"/>
                <a:cs typeface="Arial" panose="020B0604020202020204" pitchFamily="34" charset="0"/>
              </a:rPr>
              <a:t> not good status</a:t>
            </a:r>
            <a:r>
              <a:rPr lang="en-GB" sz="1400" dirty="0">
                <a:solidFill>
                  <a:schemeClr val="bg2">
                    <a:lumMod val="10000"/>
                  </a:schemeClr>
                </a:solidFill>
                <a:effectLst/>
                <a:ea typeface="Calibri" panose="020F0502020204030204" pitchFamily="34" charset="0"/>
                <a:cs typeface="Arial" panose="020B0604020202020204" pitchFamily="34" charset="0"/>
              </a:rPr>
              <a:t> for beach litter. Two sub-basins indicate improving environmental conditions. 1 sub-basin shows a deteriorating littering trend.</a:t>
            </a:r>
            <a:r>
              <a:rPr lang="en-GB" sz="1400" dirty="0"/>
              <a:t> </a:t>
            </a:r>
            <a:r>
              <a:rPr lang="en-GB" sz="1400" dirty="0">
                <a:solidFill>
                  <a:schemeClr val="bg2">
                    <a:lumMod val="10000"/>
                  </a:schemeClr>
                </a:solidFill>
              </a:rPr>
              <a:t>“Other”, plastic and fisheries related litter on the seafloor increased significantly in the period from 2015 to 2021. </a:t>
            </a:r>
          </a:p>
        </p:txBody>
      </p:sp>
      <p:sp>
        <p:nvSpPr>
          <p:cNvPr id="18" name="TextBox 17">
            <a:extLst>
              <a:ext uri="{FF2B5EF4-FFF2-40B4-BE49-F238E27FC236}">
                <a16:creationId xmlns:a16="http://schemas.microsoft.com/office/drawing/2014/main" id="{4F648C3B-38E8-5A0C-4CE8-A65DCA7A0B07}"/>
              </a:ext>
            </a:extLst>
          </p:cNvPr>
          <p:cNvSpPr txBox="1"/>
          <p:nvPr/>
        </p:nvSpPr>
        <p:spPr>
          <a:xfrm>
            <a:off x="6231948" y="2723397"/>
            <a:ext cx="2956120" cy="1384995"/>
          </a:xfrm>
          <a:prstGeom prst="rect">
            <a:avLst/>
          </a:prstGeom>
          <a:noFill/>
        </p:spPr>
        <p:txBody>
          <a:bodyPr wrap="square">
            <a:spAutoFit/>
          </a:bodyPr>
          <a:lstStyle/>
          <a:p>
            <a:pPr lvl="0" algn="ctr"/>
            <a:r>
              <a:rPr lang="en-GB" sz="1400" b="1" dirty="0">
                <a:solidFill>
                  <a:schemeClr val="bg2">
                    <a:lumMod val="10000"/>
                  </a:schemeClr>
                </a:solidFill>
                <a:effectLst/>
                <a:ea typeface="Calibri" panose="020F0502020204030204" pitchFamily="34" charset="0"/>
                <a:cs typeface="Arial" panose="020B0604020202020204" pitchFamily="34" charset="0"/>
              </a:rPr>
              <a:t>Underwater noise</a:t>
            </a:r>
          </a:p>
          <a:p>
            <a:pPr lvl="0"/>
            <a:r>
              <a:rPr lang="en-GB" sz="1400" dirty="0">
                <a:solidFill>
                  <a:schemeClr val="accent6">
                    <a:lumMod val="75000"/>
                  </a:schemeClr>
                </a:solidFill>
                <a:effectLst/>
                <a:ea typeface="Calibri" panose="020F0502020204030204" pitchFamily="34" charset="0"/>
                <a:cs typeface="Arial" panose="020B0604020202020204" pitchFamily="34" charset="0"/>
              </a:rPr>
              <a:t>below threshold </a:t>
            </a:r>
            <a:r>
              <a:rPr lang="en-GB" sz="1400" dirty="0">
                <a:solidFill>
                  <a:schemeClr val="bg2">
                    <a:lumMod val="10000"/>
                  </a:schemeClr>
                </a:solidFill>
                <a:effectLst/>
                <a:ea typeface="Calibri" panose="020F0502020204030204" pitchFamily="34" charset="0"/>
                <a:cs typeface="Arial" panose="020B0604020202020204" pitchFamily="34" charset="0"/>
              </a:rPr>
              <a:t>for marine mammals but </a:t>
            </a:r>
            <a:r>
              <a:rPr lang="en-GB" sz="1400" dirty="0">
                <a:solidFill>
                  <a:srgbClr val="FF0000"/>
                </a:solidFill>
                <a:effectLst/>
                <a:ea typeface="Calibri" panose="020F0502020204030204" pitchFamily="34" charset="0"/>
                <a:cs typeface="Arial" panose="020B0604020202020204" pitchFamily="34" charset="0"/>
              </a:rPr>
              <a:t>exceeded threshold for masking for 9 out of 17 assessment units for fish</a:t>
            </a:r>
            <a:r>
              <a:rPr lang="en-GB" sz="1400" dirty="0">
                <a:solidFill>
                  <a:schemeClr val="bg2">
                    <a:lumMod val="10000"/>
                  </a:schemeClr>
                </a:solidFill>
                <a:effectLst/>
                <a:ea typeface="Calibri" panose="020F0502020204030204" pitchFamily="34" charset="0"/>
                <a:cs typeface="Arial" panose="020B0604020202020204" pitchFamily="34" charset="0"/>
              </a:rPr>
              <a:t>, although not for fish behavioural disturbance.</a:t>
            </a:r>
            <a:endParaRPr lang="en-GB" sz="1400" dirty="0">
              <a:solidFill>
                <a:schemeClr val="bg2">
                  <a:lumMod val="10000"/>
                </a:schemeClr>
              </a:solidFill>
            </a:endParaRPr>
          </a:p>
        </p:txBody>
      </p:sp>
      <p:sp>
        <p:nvSpPr>
          <p:cNvPr id="22" name="TextBox 21">
            <a:extLst>
              <a:ext uri="{FF2B5EF4-FFF2-40B4-BE49-F238E27FC236}">
                <a16:creationId xmlns:a16="http://schemas.microsoft.com/office/drawing/2014/main" id="{E8476E80-88ED-7A2B-7CCD-01D75F0794A5}"/>
              </a:ext>
            </a:extLst>
          </p:cNvPr>
          <p:cNvSpPr txBox="1"/>
          <p:nvPr/>
        </p:nvSpPr>
        <p:spPr>
          <a:xfrm>
            <a:off x="9102658" y="2723397"/>
            <a:ext cx="2213967" cy="1169551"/>
          </a:xfrm>
          <a:prstGeom prst="rect">
            <a:avLst/>
          </a:prstGeom>
          <a:noFill/>
        </p:spPr>
        <p:txBody>
          <a:bodyPr wrap="square">
            <a:spAutoFit/>
          </a:bodyPr>
          <a:lstStyle/>
          <a:p>
            <a:pPr lvl="0" algn="ctr"/>
            <a:r>
              <a:rPr lang="en-US" sz="1400" b="1" dirty="0">
                <a:solidFill>
                  <a:schemeClr val="bg2">
                    <a:lumMod val="10000"/>
                  </a:schemeClr>
                </a:solidFill>
                <a:ea typeface="Calibri" panose="020F0502020204030204" pitchFamily="34" charset="0"/>
                <a:cs typeface="Arial" panose="020B0604020202020204" pitchFamily="34" charset="0"/>
              </a:rPr>
              <a:t>Non-indigenous species</a:t>
            </a:r>
            <a:r>
              <a:rPr lang="en-US" sz="1400" b="1" dirty="0">
                <a:solidFill>
                  <a:schemeClr val="bg2">
                    <a:lumMod val="10000"/>
                  </a:schemeClr>
                </a:solidFill>
                <a:effectLst/>
                <a:ea typeface="Calibri" panose="020F0502020204030204" pitchFamily="34" charset="0"/>
                <a:cs typeface="Arial" panose="020B0604020202020204" pitchFamily="34" charset="0"/>
              </a:rPr>
              <a:t> </a:t>
            </a:r>
            <a:r>
              <a:rPr lang="en-US" sz="1400" dirty="0">
                <a:solidFill>
                  <a:schemeClr val="bg2">
                    <a:lumMod val="10000"/>
                  </a:schemeClr>
                </a:solidFill>
                <a:effectLst/>
                <a:ea typeface="Calibri" panose="020F0502020204030204" pitchFamily="34" charset="0"/>
                <a:cs typeface="Arial" panose="020B0604020202020204" pitchFamily="34" charset="0"/>
              </a:rPr>
              <a:t> </a:t>
            </a:r>
          </a:p>
          <a:p>
            <a:pPr lvl="0" algn="ctr"/>
            <a:r>
              <a:rPr lang="en-GB" sz="1400" dirty="0">
                <a:solidFill>
                  <a:schemeClr val="bg2">
                    <a:lumMod val="10000"/>
                  </a:schemeClr>
                </a:solidFill>
                <a:effectLst/>
                <a:ea typeface="Calibri" panose="020F0502020204030204" pitchFamily="34" charset="0"/>
                <a:cs typeface="Arial" panose="020B0604020202020204" pitchFamily="34" charset="0"/>
              </a:rPr>
              <a:t>Good status for non-indigenous species was </a:t>
            </a:r>
            <a:r>
              <a:rPr lang="en-GB" sz="1400" dirty="0">
                <a:solidFill>
                  <a:srgbClr val="FF0000"/>
                </a:solidFill>
                <a:effectLst/>
                <a:ea typeface="Calibri" panose="020F0502020204030204" pitchFamily="34" charset="0"/>
                <a:cs typeface="Arial" panose="020B0604020202020204" pitchFamily="34" charset="0"/>
              </a:rPr>
              <a:t>not achieved.</a:t>
            </a:r>
          </a:p>
          <a:p>
            <a:pPr lvl="0" algn="ctr"/>
            <a:endParaRPr lang="en-GB" sz="1400" dirty="0">
              <a:solidFill>
                <a:schemeClr val="bg2">
                  <a:lumMod val="10000"/>
                </a:schemeClr>
              </a:solidFill>
            </a:endParaRPr>
          </a:p>
        </p:txBody>
      </p:sp>
      <p:pic>
        <p:nvPicPr>
          <p:cNvPr id="3" name="Picture 2" descr="A purple circle with white dots and purple text&#10;&#10;Description automatically generated">
            <a:extLst>
              <a:ext uri="{FF2B5EF4-FFF2-40B4-BE49-F238E27FC236}">
                <a16:creationId xmlns:a16="http://schemas.microsoft.com/office/drawing/2014/main" id="{349EB33E-435D-046A-90E3-A057D4A1E0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95819" y="265454"/>
            <a:ext cx="1041613" cy="1642116"/>
          </a:xfrm>
          <a:prstGeom prst="rect">
            <a:avLst/>
          </a:prstGeom>
        </p:spPr>
      </p:pic>
    </p:spTree>
    <p:extLst>
      <p:ext uri="{BB962C8B-B14F-4D97-AF65-F5344CB8AC3E}">
        <p14:creationId xmlns:p14="http://schemas.microsoft.com/office/powerpoint/2010/main" val="9757755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AACF2-E6B8-340B-A182-0E2DEE2CD069}"/>
              </a:ext>
            </a:extLst>
          </p:cNvPr>
          <p:cNvSpPr>
            <a:spLocks noGrp="1"/>
          </p:cNvSpPr>
          <p:nvPr>
            <p:ph type="title"/>
          </p:nvPr>
        </p:nvSpPr>
        <p:spPr>
          <a:xfrm>
            <a:off x="950344" y="1667714"/>
            <a:ext cx="4527430" cy="1325563"/>
          </a:xfrm>
        </p:spPr>
        <p:txBody>
          <a:bodyPr/>
          <a:lstStyle/>
          <a:p>
            <a:r>
              <a:rPr lang="en-US" dirty="0"/>
              <a:t>Status of pressure-based core indicators by sub-basin (hazardous substances, NIS, beach litter, noise)</a:t>
            </a:r>
            <a:endParaRPr lang="en-GB" dirty="0"/>
          </a:p>
        </p:txBody>
      </p:sp>
      <p:pic>
        <p:nvPicPr>
          <p:cNvPr id="4" name="Picture 3" descr="A screenshot of a computer&#10;&#10;Description automatically generated">
            <a:extLst>
              <a:ext uri="{FF2B5EF4-FFF2-40B4-BE49-F238E27FC236}">
                <a16:creationId xmlns:a16="http://schemas.microsoft.com/office/drawing/2014/main" id="{4DA45CBC-1A56-B387-EC1A-7E3D728E7589}"/>
              </a:ext>
            </a:extLst>
          </p:cNvPr>
          <p:cNvPicPr>
            <a:picLocks noChangeAspect="1"/>
          </p:cNvPicPr>
          <p:nvPr/>
        </p:nvPicPr>
        <p:blipFill rotWithShape="1">
          <a:blip r:embed="rId3">
            <a:extLst>
              <a:ext uri="{28A0092B-C50C-407E-A947-70E740481C1C}">
                <a14:useLocalDpi xmlns:a14="http://schemas.microsoft.com/office/drawing/2010/main" val="0"/>
              </a:ext>
            </a:extLst>
          </a:blip>
          <a:srcRect t="7698"/>
          <a:stretch/>
        </p:blipFill>
        <p:spPr>
          <a:xfrm>
            <a:off x="5382882" y="326263"/>
            <a:ext cx="6643411" cy="6205473"/>
          </a:xfrm>
          <a:prstGeom prst="rect">
            <a:avLst/>
          </a:prstGeom>
        </p:spPr>
      </p:pic>
    </p:spTree>
    <p:extLst>
      <p:ext uri="{BB962C8B-B14F-4D97-AF65-F5344CB8AC3E}">
        <p14:creationId xmlns:p14="http://schemas.microsoft.com/office/powerpoint/2010/main" val="22768412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177FF-3544-C18B-083D-00956B25D011}"/>
              </a:ext>
            </a:extLst>
          </p:cNvPr>
          <p:cNvSpPr>
            <a:spLocks noGrp="1"/>
          </p:cNvSpPr>
          <p:nvPr>
            <p:ph type="title"/>
          </p:nvPr>
        </p:nvSpPr>
        <p:spPr>
          <a:xfrm>
            <a:off x="264497" y="370337"/>
            <a:ext cx="3492256" cy="1325563"/>
          </a:xfrm>
        </p:spPr>
        <p:txBody>
          <a:bodyPr>
            <a:normAutofit fontScale="90000"/>
          </a:bodyPr>
          <a:lstStyle/>
          <a:p>
            <a:r>
              <a:rPr lang="en-US" dirty="0"/>
              <a:t>Eutrophication- Key takeaways</a:t>
            </a:r>
            <a:endParaRPr lang="en-GB" dirty="0"/>
          </a:p>
        </p:txBody>
      </p:sp>
      <p:pic>
        <p:nvPicPr>
          <p:cNvPr id="8" name="Picture 7" descr="A logo with dots in a circle&#10;&#10;Description automatically generated">
            <a:extLst>
              <a:ext uri="{FF2B5EF4-FFF2-40B4-BE49-F238E27FC236}">
                <a16:creationId xmlns:a16="http://schemas.microsoft.com/office/drawing/2014/main" id="{E70A5778-DD9A-857D-2896-8C52D9E8D3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8949" y="266700"/>
            <a:ext cx="1128572" cy="1210058"/>
          </a:xfrm>
          <a:prstGeom prst="rect">
            <a:avLst/>
          </a:prstGeom>
        </p:spPr>
      </p:pic>
      <p:pic>
        <p:nvPicPr>
          <p:cNvPr id="5" name="Picture 4" descr="A map of the european continent&#10;&#10;Description automatically generated">
            <a:extLst>
              <a:ext uri="{FF2B5EF4-FFF2-40B4-BE49-F238E27FC236}">
                <a16:creationId xmlns:a16="http://schemas.microsoft.com/office/drawing/2014/main" id="{5CFC3637-B4EA-79C9-9D7E-674146393311}"/>
              </a:ext>
            </a:extLst>
          </p:cNvPr>
          <p:cNvPicPr>
            <a:picLocks noChangeAspect="1"/>
          </p:cNvPicPr>
          <p:nvPr/>
        </p:nvPicPr>
        <p:blipFill rotWithShape="1">
          <a:blip r:embed="rId4">
            <a:extLst>
              <a:ext uri="{28A0092B-C50C-407E-A947-70E740481C1C}">
                <a14:useLocalDpi xmlns:a14="http://schemas.microsoft.com/office/drawing/2010/main" val="0"/>
              </a:ext>
            </a:extLst>
          </a:blip>
          <a:srcRect r="14819"/>
          <a:stretch/>
        </p:blipFill>
        <p:spPr>
          <a:xfrm>
            <a:off x="3756753" y="112464"/>
            <a:ext cx="6523830" cy="6167150"/>
          </a:xfrm>
          <a:prstGeom prst="rect">
            <a:avLst/>
          </a:prstGeom>
        </p:spPr>
      </p:pic>
    </p:spTree>
    <p:extLst>
      <p:ext uri="{BB962C8B-B14F-4D97-AF65-F5344CB8AC3E}">
        <p14:creationId xmlns:p14="http://schemas.microsoft.com/office/powerpoint/2010/main" val="22099599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AACF2-E6B8-340B-A182-0E2DEE2CD069}"/>
              </a:ext>
            </a:extLst>
          </p:cNvPr>
          <p:cNvSpPr>
            <a:spLocks noGrp="1"/>
          </p:cNvSpPr>
          <p:nvPr>
            <p:ph type="title"/>
          </p:nvPr>
        </p:nvSpPr>
        <p:spPr/>
        <p:txBody>
          <a:bodyPr/>
          <a:lstStyle/>
          <a:p>
            <a:r>
              <a:rPr lang="en-US" dirty="0"/>
              <a:t>Status of pressure-based core indicators by sub-basin (eutrophication)</a:t>
            </a:r>
            <a:endParaRPr lang="en-GB" dirty="0"/>
          </a:p>
        </p:txBody>
      </p:sp>
      <p:pic>
        <p:nvPicPr>
          <p:cNvPr id="4" name="Picture 3" descr="A screenshot of a computer&#10;&#10;Description automatically generated">
            <a:extLst>
              <a:ext uri="{FF2B5EF4-FFF2-40B4-BE49-F238E27FC236}">
                <a16:creationId xmlns:a16="http://schemas.microsoft.com/office/drawing/2014/main" id="{38AF23A6-EAA7-F95D-3435-F104A24B7BFE}"/>
              </a:ext>
            </a:extLst>
          </p:cNvPr>
          <p:cNvPicPr>
            <a:picLocks noChangeAspect="1"/>
          </p:cNvPicPr>
          <p:nvPr/>
        </p:nvPicPr>
        <p:blipFill rotWithShape="1">
          <a:blip r:embed="rId3">
            <a:extLst>
              <a:ext uri="{28A0092B-C50C-407E-A947-70E740481C1C}">
                <a14:useLocalDpi xmlns:a14="http://schemas.microsoft.com/office/drawing/2010/main" val="0"/>
              </a:ext>
            </a:extLst>
          </a:blip>
          <a:srcRect t="12946"/>
          <a:stretch/>
        </p:blipFill>
        <p:spPr>
          <a:xfrm>
            <a:off x="986362" y="1902467"/>
            <a:ext cx="10512573" cy="4590408"/>
          </a:xfrm>
          <a:prstGeom prst="rect">
            <a:avLst/>
          </a:prstGeom>
        </p:spPr>
      </p:pic>
    </p:spTree>
    <p:extLst>
      <p:ext uri="{BB962C8B-B14F-4D97-AF65-F5344CB8AC3E}">
        <p14:creationId xmlns:p14="http://schemas.microsoft.com/office/powerpoint/2010/main" val="2671457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A4DC8-15A0-995C-F697-E717AFA1FDBC}"/>
              </a:ext>
            </a:extLst>
          </p:cNvPr>
          <p:cNvSpPr>
            <a:spLocks noGrp="1"/>
          </p:cNvSpPr>
          <p:nvPr>
            <p:ph type="title"/>
          </p:nvPr>
        </p:nvSpPr>
        <p:spPr>
          <a:xfrm>
            <a:off x="897194" y="424118"/>
            <a:ext cx="9475839" cy="1325563"/>
          </a:xfrm>
        </p:spPr>
        <p:txBody>
          <a:bodyPr/>
          <a:lstStyle/>
          <a:p>
            <a:r>
              <a:rPr lang="en-US" dirty="0"/>
              <a:t>In summary: the state of the Baltic Sea ecosystem has not improved </a:t>
            </a:r>
            <a:endParaRPr lang="en-GB" dirty="0"/>
          </a:p>
        </p:txBody>
      </p:sp>
      <p:pic>
        <p:nvPicPr>
          <p:cNvPr id="6" name="Picture 5" descr="A screenshot of a computer&#10;&#10;Description automatically generated">
            <a:extLst>
              <a:ext uri="{FF2B5EF4-FFF2-40B4-BE49-F238E27FC236}">
                <a16:creationId xmlns:a16="http://schemas.microsoft.com/office/drawing/2014/main" id="{15E5B271-0FE8-9778-12FA-BD3631FE92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6259" y="2009000"/>
            <a:ext cx="8554066" cy="4381663"/>
          </a:xfrm>
          <a:prstGeom prst="rect">
            <a:avLst/>
          </a:prstGeom>
        </p:spPr>
      </p:pic>
    </p:spTree>
    <p:extLst>
      <p:ext uri="{BB962C8B-B14F-4D97-AF65-F5344CB8AC3E}">
        <p14:creationId xmlns:p14="http://schemas.microsoft.com/office/powerpoint/2010/main" val="489259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EC42B-7B40-3366-F700-7E3322B56136}"/>
              </a:ext>
            </a:extLst>
          </p:cNvPr>
          <p:cNvSpPr>
            <a:spLocks noGrp="1"/>
          </p:cNvSpPr>
          <p:nvPr>
            <p:ph type="title"/>
          </p:nvPr>
        </p:nvSpPr>
        <p:spPr>
          <a:xfrm>
            <a:off x="517885" y="720802"/>
            <a:ext cx="3470222" cy="2365996"/>
          </a:xfrm>
        </p:spPr>
        <p:txBody>
          <a:bodyPr vert="horz" lIns="91440" tIns="45720" rIns="91440" bIns="45720" rtlCol="0" anchor="ctr">
            <a:normAutofit fontScale="90000"/>
          </a:bodyPr>
          <a:lstStyle/>
          <a:p>
            <a:r>
              <a:rPr lang="en-US" dirty="0"/>
              <a:t>Spatial Distribution of Pressure and Impact Assessment (SPIA)</a:t>
            </a:r>
            <a:endParaRPr lang="en-GB" dirty="0"/>
          </a:p>
        </p:txBody>
      </p:sp>
      <p:pic>
        <p:nvPicPr>
          <p:cNvPr id="4" name="Picture 3" descr="A red circle with white dots and black text&#10;&#10;Description automatically generated">
            <a:extLst>
              <a:ext uri="{FF2B5EF4-FFF2-40B4-BE49-F238E27FC236}">
                <a16:creationId xmlns:a16="http://schemas.microsoft.com/office/drawing/2014/main" id="{F8838689-50D3-310A-7D10-9F64F9CC71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80776" y="263355"/>
            <a:ext cx="1124811" cy="1427333"/>
          </a:xfrm>
          <a:prstGeom prst="rect">
            <a:avLst/>
          </a:prstGeom>
        </p:spPr>
      </p:pic>
      <p:pic>
        <p:nvPicPr>
          <p:cNvPr id="5" name="Picture 4" descr="A map of a continent with different colored areas&#10;&#10;Description automatically generated">
            <a:extLst>
              <a:ext uri="{FF2B5EF4-FFF2-40B4-BE49-F238E27FC236}">
                <a16:creationId xmlns:a16="http://schemas.microsoft.com/office/drawing/2014/main" id="{2CB928A7-5F8E-4A46-26D0-C85A53A790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48733" y="0"/>
            <a:ext cx="6001193" cy="6856019"/>
          </a:xfrm>
          <a:prstGeom prst="rect">
            <a:avLst/>
          </a:prstGeom>
        </p:spPr>
      </p:pic>
    </p:spTree>
    <p:extLst>
      <p:ext uri="{BB962C8B-B14F-4D97-AF65-F5344CB8AC3E}">
        <p14:creationId xmlns:p14="http://schemas.microsoft.com/office/powerpoint/2010/main" val="3005752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EC42B-7B40-3366-F700-7E3322B56136}"/>
              </a:ext>
            </a:extLst>
          </p:cNvPr>
          <p:cNvSpPr>
            <a:spLocks noGrp="1"/>
          </p:cNvSpPr>
          <p:nvPr>
            <p:ph type="title"/>
          </p:nvPr>
        </p:nvSpPr>
        <p:spPr>
          <a:xfrm>
            <a:off x="907026" y="137196"/>
            <a:ext cx="9751143" cy="1325563"/>
          </a:xfrm>
        </p:spPr>
        <p:txBody>
          <a:bodyPr/>
          <a:lstStyle/>
          <a:p>
            <a:r>
              <a:rPr lang="en-US" dirty="0">
                <a:ea typeface="Calibri" panose="020F0502020204030204" pitchFamily="34" charset="0"/>
                <a:cs typeface="Calibri" panose="020F0502020204030204" pitchFamily="34" charset="0"/>
              </a:rPr>
              <a:t>E</a:t>
            </a:r>
            <a:r>
              <a:rPr lang="en-US" sz="4400" dirty="0">
                <a:effectLst/>
                <a:ea typeface="Calibri" panose="020F0502020204030204" pitchFamily="34" charset="0"/>
                <a:cs typeface="Calibri" panose="020F0502020204030204" pitchFamily="34" charset="0"/>
              </a:rPr>
              <a:t>conomic</a:t>
            </a:r>
            <a:r>
              <a:rPr lang="en-US" dirty="0">
                <a:ea typeface="Calibri" panose="020F0502020204030204" pitchFamily="34" charset="0"/>
                <a:cs typeface="Calibri" panose="020F0502020204030204" pitchFamily="34" charset="0"/>
              </a:rPr>
              <a:t> </a:t>
            </a:r>
            <a:r>
              <a:rPr lang="en-US" sz="4400" dirty="0">
                <a:effectLst/>
                <a:ea typeface="Calibri" panose="020F0502020204030204" pitchFamily="34" charset="0"/>
                <a:cs typeface="Calibri" panose="020F0502020204030204" pitchFamily="34" charset="0"/>
              </a:rPr>
              <a:t>and social analyses</a:t>
            </a:r>
            <a:endParaRPr lang="en-GB" dirty="0"/>
          </a:p>
        </p:txBody>
      </p:sp>
      <p:pic>
        <p:nvPicPr>
          <p:cNvPr id="5" name="Picture 4" descr="A yellow circle with blue and white dots and a black background&#10;&#10;Description automatically generated">
            <a:extLst>
              <a:ext uri="{FF2B5EF4-FFF2-40B4-BE49-F238E27FC236}">
                <a16:creationId xmlns:a16="http://schemas.microsoft.com/office/drawing/2014/main" id="{D25CCABD-AEB5-DF2D-0E99-96A680CF86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5418" y="186813"/>
            <a:ext cx="1053313" cy="1226330"/>
          </a:xfrm>
          <a:prstGeom prst="rect">
            <a:avLst/>
          </a:prstGeom>
        </p:spPr>
      </p:pic>
      <p:sp>
        <p:nvSpPr>
          <p:cNvPr id="10" name="TextBox 9">
            <a:extLst>
              <a:ext uri="{FF2B5EF4-FFF2-40B4-BE49-F238E27FC236}">
                <a16:creationId xmlns:a16="http://schemas.microsoft.com/office/drawing/2014/main" id="{0B28D6D3-2D66-9A08-DE94-725F55242BA2}"/>
              </a:ext>
            </a:extLst>
          </p:cNvPr>
          <p:cNvSpPr txBox="1"/>
          <p:nvPr/>
        </p:nvSpPr>
        <p:spPr>
          <a:xfrm>
            <a:off x="6781682" y="4395413"/>
            <a:ext cx="3314700" cy="369332"/>
          </a:xfrm>
          <a:prstGeom prst="rect">
            <a:avLst/>
          </a:prstGeom>
          <a:noFill/>
        </p:spPr>
        <p:txBody>
          <a:bodyPr wrap="square">
            <a:spAutoFit/>
          </a:bodyPr>
          <a:lstStyle/>
          <a:p>
            <a:r>
              <a:rPr lang="en-US" dirty="0"/>
              <a:t>Driver indicator assessments </a:t>
            </a:r>
          </a:p>
        </p:txBody>
      </p:sp>
      <p:sp>
        <p:nvSpPr>
          <p:cNvPr id="11" name="TextBox 10">
            <a:extLst>
              <a:ext uri="{FF2B5EF4-FFF2-40B4-BE49-F238E27FC236}">
                <a16:creationId xmlns:a16="http://schemas.microsoft.com/office/drawing/2014/main" id="{69F1842E-D2EF-D5B4-95BE-9E8568AD0D1E}"/>
              </a:ext>
            </a:extLst>
          </p:cNvPr>
          <p:cNvSpPr txBox="1"/>
          <p:nvPr/>
        </p:nvSpPr>
        <p:spPr>
          <a:xfrm>
            <a:off x="2812948" y="4392215"/>
            <a:ext cx="2693424" cy="369332"/>
          </a:xfrm>
          <a:prstGeom prst="rect">
            <a:avLst/>
          </a:prstGeom>
          <a:noFill/>
        </p:spPr>
        <p:txBody>
          <a:bodyPr wrap="square">
            <a:spAutoFit/>
          </a:bodyPr>
          <a:lstStyle/>
          <a:p>
            <a:r>
              <a:rPr lang="en-US" dirty="0"/>
              <a:t>Cost-benefit analysis</a:t>
            </a:r>
          </a:p>
        </p:txBody>
      </p:sp>
      <p:grpSp>
        <p:nvGrpSpPr>
          <p:cNvPr id="29" name="Group 28">
            <a:extLst>
              <a:ext uri="{FF2B5EF4-FFF2-40B4-BE49-F238E27FC236}">
                <a16:creationId xmlns:a16="http://schemas.microsoft.com/office/drawing/2014/main" id="{F0768CC7-628E-5918-00D2-086485B74DC3}"/>
              </a:ext>
            </a:extLst>
          </p:cNvPr>
          <p:cNvGrpSpPr/>
          <p:nvPr/>
        </p:nvGrpSpPr>
        <p:grpSpPr>
          <a:xfrm>
            <a:off x="4824532" y="1635262"/>
            <a:ext cx="2129364" cy="2205560"/>
            <a:chOff x="3862319" y="1840809"/>
            <a:chExt cx="2129364" cy="2205560"/>
          </a:xfrm>
        </p:grpSpPr>
        <p:sp>
          <p:nvSpPr>
            <p:cNvPr id="8" name="TextBox 7">
              <a:extLst>
                <a:ext uri="{FF2B5EF4-FFF2-40B4-BE49-F238E27FC236}">
                  <a16:creationId xmlns:a16="http://schemas.microsoft.com/office/drawing/2014/main" id="{51FF7899-0AF7-D6B3-63A2-B1A69CD376B7}"/>
                </a:ext>
              </a:extLst>
            </p:cNvPr>
            <p:cNvSpPr txBox="1"/>
            <p:nvPr/>
          </p:nvSpPr>
          <p:spPr>
            <a:xfrm>
              <a:off x="3966862" y="1840809"/>
              <a:ext cx="1920278" cy="923330"/>
            </a:xfrm>
            <a:prstGeom prst="rect">
              <a:avLst/>
            </a:prstGeom>
            <a:noFill/>
          </p:spPr>
          <p:txBody>
            <a:bodyPr wrap="square">
              <a:spAutoFit/>
            </a:bodyPr>
            <a:lstStyle/>
            <a:p>
              <a:r>
                <a:rPr lang="en-US" dirty="0"/>
                <a:t>Cost of degradation analysis </a:t>
              </a:r>
            </a:p>
          </p:txBody>
        </p:sp>
        <p:pic>
          <p:nvPicPr>
            <p:cNvPr id="14" name="Picture 13">
              <a:extLst>
                <a:ext uri="{FF2B5EF4-FFF2-40B4-BE49-F238E27FC236}">
                  <a16:creationId xmlns:a16="http://schemas.microsoft.com/office/drawing/2014/main" id="{9FDA4C70-8877-9244-9FF9-9B9C0A84D6E3}"/>
                </a:ext>
              </a:extLst>
            </p:cNvPr>
            <p:cNvPicPr>
              <a:picLocks noChangeAspect="1"/>
            </p:cNvPicPr>
            <p:nvPr/>
          </p:nvPicPr>
          <p:blipFill>
            <a:blip r:embed="rId4"/>
            <a:stretch>
              <a:fillRect/>
            </a:stretch>
          </p:blipFill>
          <p:spPr>
            <a:xfrm>
              <a:off x="3862319" y="2846040"/>
              <a:ext cx="2129364" cy="1200329"/>
            </a:xfrm>
            <a:prstGeom prst="rect">
              <a:avLst/>
            </a:prstGeom>
          </p:spPr>
        </p:pic>
      </p:grpSp>
      <p:grpSp>
        <p:nvGrpSpPr>
          <p:cNvPr id="27" name="Group 26">
            <a:extLst>
              <a:ext uri="{FF2B5EF4-FFF2-40B4-BE49-F238E27FC236}">
                <a16:creationId xmlns:a16="http://schemas.microsoft.com/office/drawing/2014/main" id="{721EC4DB-3F5B-CA6D-1484-148A9D511118}"/>
              </a:ext>
            </a:extLst>
          </p:cNvPr>
          <p:cNvGrpSpPr/>
          <p:nvPr/>
        </p:nvGrpSpPr>
        <p:grpSpPr>
          <a:xfrm>
            <a:off x="1028649" y="1573901"/>
            <a:ext cx="2876651" cy="2306508"/>
            <a:chOff x="496324" y="2270641"/>
            <a:chExt cx="2876651" cy="2306508"/>
          </a:xfrm>
        </p:grpSpPr>
        <p:sp>
          <p:nvSpPr>
            <p:cNvPr id="7" name="TextBox 6">
              <a:extLst>
                <a:ext uri="{FF2B5EF4-FFF2-40B4-BE49-F238E27FC236}">
                  <a16:creationId xmlns:a16="http://schemas.microsoft.com/office/drawing/2014/main" id="{8947A0D7-D153-5185-0954-7DFB8959BE6F}"/>
                </a:ext>
              </a:extLst>
            </p:cNvPr>
            <p:cNvSpPr txBox="1"/>
            <p:nvPr/>
          </p:nvSpPr>
          <p:spPr>
            <a:xfrm>
              <a:off x="614953" y="2270641"/>
              <a:ext cx="2283849" cy="923330"/>
            </a:xfrm>
            <a:prstGeom prst="rect">
              <a:avLst/>
            </a:prstGeom>
            <a:noFill/>
          </p:spPr>
          <p:txBody>
            <a:bodyPr wrap="square">
              <a:spAutoFit/>
            </a:bodyPr>
            <a:lstStyle/>
            <a:p>
              <a:r>
                <a:rPr lang="en-US" dirty="0"/>
                <a:t>Economic and social analysis of the use of marine waters</a:t>
              </a:r>
            </a:p>
          </p:txBody>
        </p:sp>
        <p:pic>
          <p:nvPicPr>
            <p:cNvPr id="16" name="Picture 15">
              <a:extLst>
                <a:ext uri="{FF2B5EF4-FFF2-40B4-BE49-F238E27FC236}">
                  <a16:creationId xmlns:a16="http://schemas.microsoft.com/office/drawing/2014/main" id="{DCE1845A-ABE1-0DA2-F6FB-BCED1C1CF4E5}"/>
                </a:ext>
              </a:extLst>
            </p:cNvPr>
            <p:cNvPicPr>
              <a:picLocks noChangeAspect="1"/>
            </p:cNvPicPr>
            <p:nvPr/>
          </p:nvPicPr>
          <p:blipFill>
            <a:blip r:embed="rId5"/>
            <a:stretch>
              <a:fillRect/>
            </a:stretch>
          </p:blipFill>
          <p:spPr>
            <a:xfrm>
              <a:off x="496324" y="3376820"/>
              <a:ext cx="2876651" cy="1200329"/>
            </a:xfrm>
            <a:prstGeom prst="rect">
              <a:avLst/>
            </a:prstGeom>
          </p:spPr>
        </p:pic>
      </p:grpSp>
      <p:grpSp>
        <p:nvGrpSpPr>
          <p:cNvPr id="30" name="Group 29">
            <a:extLst>
              <a:ext uri="{FF2B5EF4-FFF2-40B4-BE49-F238E27FC236}">
                <a16:creationId xmlns:a16="http://schemas.microsoft.com/office/drawing/2014/main" id="{0BA5F403-050E-9962-CC43-C470F9077114}"/>
              </a:ext>
            </a:extLst>
          </p:cNvPr>
          <p:cNvGrpSpPr/>
          <p:nvPr/>
        </p:nvGrpSpPr>
        <p:grpSpPr>
          <a:xfrm>
            <a:off x="7805263" y="1312097"/>
            <a:ext cx="2059856" cy="2370268"/>
            <a:chOff x="6485453" y="1659834"/>
            <a:chExt cx="2059856" cy="2370268"/>
          </a:xfrm>
        </p:grpSpPr>
        <p:sp>
          <p:nvSpPr>
            <p:cNvPr id="9" name="TextBox 8">
              <a:extLst>
                <a:ext uri="{FF2B5EF4-FFF2-40B4-BE49-F238E27FC236}">
                  <a16:creationId xmlns:a16="http://schemas.microsoft.com/office/drawing/2014/main" id="{ABCC64FC-A183-CB68-9266-7464B65B82A0}"/>
                </a:ext>
              </a:extLst>
            </p:cNvPr>
            <p:cNvSpPr txBox="1"/>
            <p:nvPr/>
          </p:nvSpPr>
          <p:spPr>
            <a:xfrm>
              <a:off x="6485453" y="1659834"/>
              <a:ext cx="2059856" cy="646331"/>
            </a:xfrm>
            <a:prstGeom prst="rect">
              <a:avLst/>
            </a:prstGeom>
            <a:noFill/>
          </p:spPr>
          <p:txBody>
            <a:bodyPr wrap="square">
              <a:spAutoFit/>
            </a:bodyPr>
            <a:lstStyle/>
            <a:p>
              <a:r>
                <a:rPr lang="en-US" dirty="0"/>
                <a:t>Assessment of ecosystem services </a:t>
              </a:r>
            </a:p>
          </p:txBody>
        </p:sp>
        <p:pic>
          <p:nvPicPr>
            <p:cNvPr id="18" name="Picture 17">
              <a:extLst>
                <a:ext uri="{FF2B5EF4-FFF2-40B4-BE49-F238E27FC236}">
                  <a16:creationId xmlns:a16="http://schemas.microsoft.com/office/drawing/2014/main" id="{D71D7112-82AA-DDD8-010D-ABC083938F29}"/>
                </a:ext>
              </a:extLst>
            </p:cNvPr>
            <p:cNvPicPr>
              <a:picLocks noChangeAspect="1"/>
            </p:cNvPicPr>
            <p:nvPr/>
          </p:nvPicPr>
          <p:blipFill>
            <a:blip r:embed="rId6"/>
            <a:stretch>
              <a:fillRect/>
            </a:stretch>
          </p:blipFill>
          <p:spPr>
            <a:xfrm>
              <a:off x="6553319" y="2334652"/>
              <a:ext cx="1476138" cy="1695450"/>
            </a:xfrm>
            <a:prstGeom prst="rect">
              <a:avLst/>
            </a:prstGeom>
          </p:spPr>
        </p:pic>
      </p:grpSp>
      <p:pic>
        <p:nvPicPr>
          <p:cNvPr id="20" name="Picture 19">
            <a:extLst>
              <a:ext uri="{FF2B5EF4-FFF2-40B4-BE49-F238E27FC236}">
                <a16:creationId xmlns:a16="http://schemas.microsoft.com/office/drawing/2014/main" id="{0A6AC9AF-468A-F992-67AE-F757537A23C2}"/>
              </a:ext>
            </a:extLst>
          </p:cNvPr>
          <p:cNvPicPr>
            <a:picLocks noChangeAspect="1"/>
          </p:cNvPicPr>
          <p:nvPr/>
        </p:nvPicPr>
        <p:blipFill>
          <a:blip r:embed="rId7"/>
          <a:stretch>
            <a:fillRect/>
          </a:stretch>
        </p:blipFill>
        <p:spPr>
          <a:xfrm>
            <a:off x="2286812" y="4761547"/>
            <a:ext cx="3114675" cy="1512586"/>
          </a:xfrm>
          <a:prstGeom prst="rect">
            <a:avLst/>
          </a:prstGeom>
        </p:spPr>
      </p:pic>
      <p:grpSp>
        <p:nvGrpSpPr>
          <p:cNvPr id="28" name="Group 27">
            <a:extLst>
              <a:ext uri="{FF2B5EF4-FFF2-40B4-BE49-F238E27FC236}">
                <a16:creationId xmlns:a16="http://schemas.microsoft.com/office/drawing/2014/main" id="{4697D987-5B2B-1603-EB2A-027CB091B177}"/>
              </a:ext>
            </a:extLst>
          </p:cNvPr>
          <p:cNvGrpSpPr/>
          <p:nvPr/>
        </p:nvGrpSpPr>
        <p:grpSpPr>
          <a:xfrm>
            <a:off x="6867804" y="4875847"/>
            <a:ext cx="1458430" cy="1212426"/>
            <a:chOff x="7086879" y="5109518"/>
            <a:chExt cx="1458430" cy="1212426"/>
          </a:xfrm>
        </p:grpSpPr>
        <p:pic>
          <p:nvPicPr>
            <p:cNvPr id="23" name="Picture 22" descr="A green arrow with white symbols&#10;&#10;Description automatically generated">
              <a:extLst>
                <a:ext uri="{FF2B5EF4-FFF2-40B4-BE49-F238E27FC236}">
                  <a16:creationId xmlns:a16="http://schemas.microsoft.com/office/drawing/2014/main" id="{492C30EA-A564-C741-ED0D-17E373E9C85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99294" y="5129663"/>
              <a:ext cx="635125" cy="562890"/>
            </a:xfrm>
            <a:prstGeom prst="rect">
              <a:avLst/>
            </a:prstGeom>
          </p:spPr>
        </p:pic>
        <p:pic>
          <p:nvPicPr>
            <p:cNvPr id="24" name="Picture 23" descr="A yellow arrow with a fish and a boat&#10;&#10;Description automatically generated">
              <a:extLst>
                <a:ext uri="{FF2B5EF4-FFF2-40B4-BE49-F238E27FC236}">
                  <a16:creationId xmlns:a16="http://schemas.microsoft.com/office/drawing/2014/main" id="{2F706A56-9C54-47B8-D15D-91936DE5EB4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96363" y="5737537"/>
              <a:ext cx="636670" cy="562892"/>
            </a:xfrm>
            <a:prstGeom prst="rect">
              <a:avLst/>
            </a:prstGeom>
          </p:spPr>
        </p:pic>
        <p:pic>
          <p:nvPicPr>
            <p:cNvPr id="25" name="Picture 24" descr="A yellow arrow with fish and a boat&#10;&#10;Description automatically generated">
              <a:extLst>
                <a:ext uri="{FF2B5EF4-FFF2-40B4-BE49-F238E27FC236}">
                  <a16:creationId xmlns:a16="http://schemas.microsoft.com/office/drawing/2014/main" id="{671A25A1-BFE9-9046-532A-2E670554C7B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86879" y="5757844"/>
              <a:ext cx="636668" cy="564100"/>
            </a:xfrm>
            <a:prstGeom prst="rect">
              <a:avLst/>
            </a:prstGeom>
          </p:spPr>
        </p:pic>
        <p:pic>
          <p:nvPicPr>
            <p:cNvPr id="26" name="Picture 25" descr="A green arrow with a white sign and a hose coming out of it&#10;&#10;Description automatically generated">
              <a:extLst>
                <a:ext uri="{FF2B5EF4-FFF2-40B4-BE49-F238E27FC236}">
                  <a16:creationId xmlns:a16="http://schemas.microsoft.com/office/drawing/2014/main" id="{1C9284C1-2364-2D62-19CE-9FD9D1F9FC0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896363" y="5109518"/>
              <a:ext cx="648946" cy="574982"/>
            </a:xfrm>
            <a:prstGeom prst="rect">
              <a:avLst/>
            </a:prstGeom>
          </p:spPr>
        </p:pic>
      </p:grpSp>
    </p:spTree>
    <p:extLst>
      <p:ext uri="{BB962C8B-B14F-4D97-AF65-F5344CB8AC3E}">
        <p14:creationId xmlns:p14="http://schemas.microsoft.com/office/powerpoint/2010/main" val="4162999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white wavy lines&#10;&#10;Description automatically generated">
            <a:extLst>
              <a:ext uri="{FF2B5EF4-FFF2-40B4-BE49-F238E27FC236}">
                <a16:creationId xmlns:a16="http://schemas.microsoft.com/office/drawing/2014/main" id="{13B141F8-DA3D-7BAC-95FF-C0DB56ADDC14}"/>
              </a:ext>
            </a:extLst>
          </p:cNvPr>
          <p:cNvPicPr>
            <a:picLocks noChangeAspect="1"/>
          </p:cNvPicPr>
          <p:nvPr/>
        </p:nvPicPr>
        <p:blipFill rotWithShape="1">
          <a:blip r:embed="rId2">
            <a:extLst>
              <a:ext uri="{28A0092B-C50C-407E-A947-70E740481C1C}">
                <a14:useLocalDpi xmlns:a14="http://schemas.microsoft.com/office/drawing/2010/main" val="0"/>
              </a:ext>
            </a:extLst>
          </a:blip>
          <a:srcRect l="1853" r="25258"/>
          <a:stretch/>
        </p:blipFill>
        <p:spPr>
          <a:xfrm>
            <a:off x="20" y="10"/>
            <a:ext cx="12191980" cy="6857990"/>
          </a:xfrm>
          <a:prstGeom prst="rect">
            <a:avLst/>
          </a:prstGeom>
        </p:spPr>
      </p:pic>
      <p:sp>
        <p:nvSpPr>
          <p:cNvPr id="2" name="Title 1">
            <a:extLst>
              <a:ext uri="{FF2B5EF4-FFF2-40B4-BE49-F238E27FC236}">
                <a16:creationId xmlns:a16="http://schemas.microsoft.com/office/drawing/2014/main" id="{0414E715-1DE4-B15F-912F-11134B697C1B}"/>
              </a:ext>
            </a:extLst>
          </p:cNvPr>
          <p:cNvSpPr>
            <a:spLocks noGrp="1"/>
          </p:cNvSpPr>
          <p:nvPr>
            <p:ph type="title"/>
          </p:nvPr>
        </p:nvSpPr>
        <p:spPr>
          <a:xfrm>
            <a:off x="523875" y="425950"/>
            <a:ext cx="11210925" cy="744836"/>
          </a:xfrm>
        </p:spPr>
        <p:txBody>
          <a:bodyPr vert="horz" lIns="91440" tIns="45720" rIns="91440" bIns="45720" rtlCol="0" anchor="ctr">
            <a:normAutofit/>
          </a:bodyPr>
          <a:lstStyle/>
          <a:p>
            <a:pPr algn="ctr"/>
            <a:r>
              <a:rPr lang="en-US" dirty="0">
                <a:solidFill>
                  <a:schemeClr val="tx1">
                    <a:lumMod val="85000"/>
                    <a:lumOff val="15000"/>
                  </a:schemeClr>
                </a:solidFill>
              </a:rPr>
              <a:t>Next steps </a:t>
            </a:r>
          </a:p>
        </p:txBody>
      </p:sp>
    </p:spTree>
    <p:extLst>
      <p:ext uri="{BB962C8B-B14F-4D97-AF65-F5344CB8AC3E}">
        <p14:creationId xmlns:p14="http://schemas.microsoft.com/office/powerpoint/2010/main" val="39867241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A4DC8-15A0-995C-F697-E717AFA1FDBC}"/>
              </a:ext>
            </a:extLst>
          </p:cNvPr>
          <p:cNvSpPr>
            <a:spLocks noGrp="1"/>
          </p:cNvSpPr>
          <p:nvPr>
            <p:ph type="title"/>
          </p:nvPr>
        </p:nvSpPr>
        <p:spPr>
          <a:xfrm>
            <a:off x="916858" y="129149"/>
            <a:ext cx="10515600" cy="1325563"/>
          </a:xfrm>
        </p:spPr>
        <p:txBody>
          <a:bodyPr/>
          <a:lstStyle/>
          <a:p>
            <a:r>
              <a:rPr lang="en-US" dirty="0"/>
              <a:t>Key takeaways from HOLAS 3</a:t>
            </a:r>
            <a:endParaRPr lang="en-GB" dirty="0"/>
          </a:p>
        </p:txBody>
      </p:sp>
      <p:pic>
        <p:nvPicPr>
          <p:cNvPr id="6" name="Picture 5" descr="A black background with a black square&#10;&#10;Description automatically generated with medium confidence">
            <a:extLst>
              <a:ext uri="{FF2B5EF4-FFF2-40B4-BE49-F238E27FC236}">
                <a16:creationId xmlns:a16="http://schemas.microsoft.com/office/drawing/2014/main" id="{80A4B06E-8F27-C483-1511-B377A19494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3418" y="3632447"/>
            <a:ext cx="765214" cy="466749"/>
          </a:xfrm>
          <a:prstGeom prst="rect">
            <a:avLst/>
          </a:prstGeom>
        </p:spPr>
      </p:pic>
      <p:pic>
        <p:nvPicPr>
          <p:cNvPr id="12" name="Picture 11" descr="A black background with a black square&#10;&#10;Description automatically generated with medium confidence">
            <a:extLst>
              <a:ext uri="{FF2B5EF4-FFF2-40B4-BE49-F238E27FC236}">
                <a16:creationId xmlns:a16="http://schemas.microsoft.com/office/drawing/2014/main" id="{2452CEB0-A757-C990-0085-9904505C7A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1639" y="1482710"/>
            <a:ext cx="518176" cy="418343"/>
          </a:xfrm>
          <a:prstGeom prst="rect">
            <a:avLst/>
          </a:prstGeom>
        </p:spPr>
      </p:pic>
      <p:pic>
        <p:nvPicPr>
          <p:cNvPr id="14" name="Picture 13" descr="A black background with arrows&#10;&#10;Description automatically generated">
            <a:extLst>
              <a:ext uri="{FF2B5EF4-FFF2-40B4-BE49-F238E27FC236}">
                <a16:creationId xmlns:a16="http://schemas.microsoft.com/office/drawing/2014/main" id="{AFA9410B-303B-31EC-44AC-8BC3D1C3EC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7188" y="1614240"/>
            <a:ext cx="720762" cy="330217"/>
          </a:xfrm>
          <a:prstGeom prst="rect">
            <a:avLst/>
          </a:prstGeom>
        </p:spPr>
      </p:pic>
      <p:pic>
        <p:nvPicPr>
          <p:cNvPr id="16" name="Picture 15" descr="A black background with a black square&#10;&#10;Description automatically generated with medium confidence">
            <a:extLst>
              <a:ext uri="{FF2B5EF4-FFF2-40B4-BE49-F238E27FC236}">
                <a16:creationId xmlns:a16="http://schemas.microsoft.com/office/drawing/2014/main" id="{BA96DC78-9C68-D69D-E558-E78C5E14A6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7479" y="3612352"/>
            <a:ext cx="463574" cy="504851"/>
          </a:xfrm>
          <a:prstGeom prst="rect">
            <a:avLst/>
          </a:prstGeom>
        </p:spPr>
      </p:pic>
      <p:grpSp>
        <p:nvGrpSpPr>
          <p:cNvPr id="3" name="Group 2">
            <a:extLst>
              <a:ext uri="{FF2B5EF4-FFF2-40B4-BE49-F238E27FC236}">
                <a16:creationId xmlns:a16="http://schemas.microsoft.com/office/drawing/2014/main" id="{812CC9C0-F707-806E-BB7D-683BC036EE18}"/>
              </a:ext>
            </a:extLst>
          </p:cNvPr>
          <p:cNvGrpSpPr/>
          <p:nvPr/>
        </p:nvGrpSpPr>
        <p:grpSpPr>
          <a:xfrm>
            <a:off x="1310150" y="1463831"/>
            <a:ext cx="2989007" cy="1836711"/>
            <a:chOff x="1310150" y="1463831"/>
            <a:chExt cx="2989007" cy="1836711"/>
          </a:xfrm>
        </p:grpSpPr>
        <p:pic>
          <p:nvPicPr>
            <p:cNvPr id="10" name="Picture 9" descr="A black background with a black square&#10;&#10;Description automatically generated with medium confidence">
              <a:extLst>
                <a:ext uri="{FF2B5EF4-FFF2-40B4-BE49-F238E27FC236}">
                  <a16:creationId xmlns:a16="http://schemas.microsoft.com/office/drawing/2014/main" id="{0B951E5A-F5D5-B615-C354-08A30A847C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52185" y="1463831"/>
              <a:ext cx="606816" cy="539391"/>
            </a:xfrm>
            <a:prstGeom prst="rect">
              <a:avLst/>
            </a:prstGeom>
          </p:spPr>
        </p:pic>
        <p:sp>
          <p:nvSpPr>
            <p:cNvPr id="5" name="TextBox 4">
              <a:extLst>
                <a:ext uri="{FF2B5EF4-FFF2-40B4-BE49-F238E27FC236}">
                  <a16:creationId xmlns:a16="http://schemas.microsoft.com/office/drawing/2014/main" id="{A6C33E7D-6EB2-BEB6-6396-E00D034BDF0A}"/>
                </a:ext>
              </a:extLst>
            </p:cNvPr>
            <p:cNvSpPr txBox="1"/>
            <p:nvPr/>
          </p:nvSpPr>
          <p:spPr>
            <a:xfrm>
              <a:off x="1310150" y="2130991"/>
              <a:ext cx="2989007" cy="1169551"/>
            </a:xfrm>
            <a:prstGeom prst="rect">
              <a:avLst/>
            </a:prstGeom>
            <a:noFill/>
          </p:spPr>
          <p:txBody>
            <a:bodyPr wrap="square">
              <a:spAutoFit/>
            </a:bodyPr>
            <a:lstStyle/>
            <a:p>
              <a:pPr lvl="0" algn="ctr"/>
              <a:r>
                <a:rPr lang="en-US" sz="1400" dirty="0">
                  <a:effectLst/>
                  <a:ea typeface="Calibri" panose="020F0502020204030204" pitchFamily="34" charset="0"/>
                  <a:cs typeface="Calibri" panose="020F0502020204030204" pitchFamily="34" charset="0"/>
                </a:rPr>
                <a:t>The Baltic Sea is under increasing impacts from </a:t>
              </a:r>
              <a:r>
                <a:rPr lang="en-US" sz="1400" b="1" dirty="0">
                  <a:effectLst/>
                  <a:ea typeface="Calibri" panose="020F0502020204030204" pitchFamily="34" charset="0"/>
                  <a:cs typeface="Calibri" panose="020F0502020204030204" pitchFamily="34" charset="0"/>
                </a:rPr>
                <a:t>climate change </a:t>
              </a:r>
              <a:r>
                <a:rPr lang="en-US" sz="1400" dirty="0">
                  <a:effectLst/>
                  <a:ea typeface="Calibri" panose="020F0502020204030204" pitchFamily="34" charset="0"/>
                  <a:cs typeface="Calibri" panose="020F0502020204030204" pitchFamily="34" charset="0"/>
                </a:rPr>
                <a:t>and </a:t>
              </a:r>
              <a:r>
                <a:rPr lang="en-US" sz="1400" b="1" dirty="0">
                  <a:effectLst/>
                  <a:ea typeface="Calibri" panose="020F0502020204030204" pitchFamily="34" charset="0"/>
                  <a:cs typeface="Calibri" panose="020F0502020204030204" pitchFamily="34" charset="0"/>
                </a:rPr>
                <a:t>biodiversity degradation </a:t>
              </a:r>
              <a:r>
                <a:rPr lang="en-US" sz="1400" dirty="0" err="1">
                  <a:effectLst/>
                  <a:ea typeface="Calibri" panose="020F0502020204030204" pitchFamily="34" charset="0"/>
                  <a:cs typeface="Calibri" panose="020F0502020204030204" pitchFamily="34" charset="0"/>
                </a:rPr>
                <a:t>catalysed</a:t>
              </a:r>
              <a:r>
                <a:rPr lang="en-US" sz="1400" dirty="0">
                  <a:effectLst/>
                  <a:ea typeface="Calibri" panose="020F0502020204030204" pitchFamily="34" charset="0"/>
                  <a:cs typeface="Calibri" panose="020F0502020204030204" pitchFamily="34" charset="0"/>
                </a:rPr>
                <a:t> by eutrophication, pollution, land use and resource extraction.</a:t>
              </a:r>
              <a:endParaRPr lang="en-GB" sz="1400" dirty="0"/>
            </a:p>
          </p:txBody>
        </p:sp>
      </p:grpSp>
      <p:sp>
        <p:nvSpPr>
          <p:cNvPr id="13" name="TextBox 12">
            <a:extLst>
              <a:ext uri="{FF2B5EF4-FFF2-40B4-BE49-F238E27FC236}">
                <a16:creationId xmlns:a16="http://schemas.microsoft.com/office/drawing/2014/main" id="{B3342513-9B8F-C948-4F71-7E930E2354E2}"/>
              </a:ext>
            </a:extLst>
          </p:cNvPr>
          <p:cNvSpPr txBox="1"/>
          <p:nvPr/>
        </p:nvSpPr>
        <p:spPr>
          <a:xfrm>
            <a:off x="4989126" y="2057745"/>
            <a:ext cx="2320414" cy="1169551"/>
          </a:xfrm>
          <a:prstGeom prst="rect">
            <a:avLst/>
          </a:prstGeom>
          <a:noFill/>
        </p:spPr>
        <p:txBody>
          <a:bodyPr wrap="square">
            <a:spAutoFit/>
          </a:bodyPr>
          <a:lstStyle/>
          <a:p>
            <a:pPr algn="ctr"/>
            <a:r>
              <a:rPr lang="en-US" sz="1400" b="1" dirty="0"/>
              <a:t>Little to no improvement </a:t>
            </a:r>
            <a:r>
              <a:rPr lang="en-US" sz="1400" dirty="0"/>
              <a:t>of the Baltic Sea environment occurred during the assessment period.</a:t>
            </a:r>
          </a:p>
        </p:txBody>
      </p:sp>
      <p:sp>
        <p:nvSpPr>
          <p:cNvPr id="17" name="TextBox 16">
            <a:extLst>
              <a:ext uri="{FF2B5EF4-FFF2-40B4-BE49-F238E27FC236}">
                <a16:creationId xmlns:a16="http://schemas.microsoft.com/office/drawing/2014/main" id="{40785809-8C1F-8BC1-67EB-61214E6F0332}"/>
              </a:ext>
            </a:extLst>
          </p:cNvPr>
          <p:cNvSpPr txBox="1"/>
          <p:nvPr/>
        </p:nvSpPr>
        <p:spPr>
          <a:xfrm>
            <a:off x="7999509" y="2042596"/>
            <a:ext cx="3052708" cy="1169551"/>
          </a:xfrm>
          <a:prstGeom prst="rect">
            <a:avLst/>
          </a:prstGeom>
          <a:noFill/>
        </p:spPr>
        <p:txBody>
          <a:bodyPr wrap="square">
            <a:spAutoFit/>
          </a:bodyPr>
          <a:lstStyle/>
          <a:p>
            <a:pPr lvl="0" algn="ctr">
              <a:buFont typeface="+mj-lt"/>
              <a:buNone/>
            </a:pPr>
            <a:r>
              <a:rPr lang="en-US" sz="1400" b="1" dirty="0">
                <a:effectLst/>
                <a:ea typeface="Calibri" panose="020F0502020204030204" pitchFamily="34" charset="0"/>
                <a:cs typeface="Calibri" panose="020F0502020204030204" pitchFamily="34" charset="0"/>
              </a:rPr>
              <a:t>Measures</a:t>
            </a:r>
            <a:r>
              <a:rPr lang="en-US" sz="1400" b="0" dirty="0">
                <a:effectLst/>
                <a:ea typeface="Calibri" panose="020F0502020204030204" pitchFamily="34" charset="0"/>
                <a:cs typeface="Calibri" panose="020F0502020204030204" pitchFamily="34" charset="0"/>
              </a:rPr>
              <a:t> to reduce pressures on the Baltic Sea </a:t>
            </a:r>
            <a:r>
              <a:rPr lang="en-US" sz="1400" b="1" dirty="0">
                <a:effectLst/>
                <a:ea typeface="Calibri" panose="020F0502020204030204" pitchFamily="34" charset="0"/>
                <a:cs typeface="Calibri" panose="020F0502020204030204" pitchFamily="34" charset="0"/>
              </a:rPr>
              <a:t>are working</a:t>
            </a:r>
            <a:r>
              <a:rPr lang="en-US" sz="1400" b="0" dirty="0">
                <a:effectLst/>
                <a:ea typeface="Calibri" panose="020F0502020204030204" pitchFamily="34" charset="0"/>
                <a:cs typeface="Calibri" panose="020F0502020204030204" pitchFamily="34" charset="0"/>
              </a:rPr>
              <a:t>, when they are implemented, and the agreements in the updated Baltic Sea Action Plan remain highly relevant.</a:t>
            </a:r>
            <a:endParaRPr lang="en-GB" sz="1400" b="0" dirty="0"/>
          </a:p>
        </p:txBody>
      </p:sp>
      <p:sp>
        <p:nvSpPr>
          <p:cNvPr id="21" name="TextBox 20">
            <a:extLst>
              <a:ext uri="{FF2B5EF4-FFF2-40B4-BE49-F238E27FC236}">
                <a16:creationId xmlns:a16="http://schemas.microsoft.com/office/drawing/2014/main" id="{DEBEBFA2-698E-662C-FA96-27516265388E}"/>
              </a:ext>
            </a:extLst>
          </p:cNvPr>
          <p:cNvSpPr txBox="1"/>
          <p:nvPr/>
        </p:nvSpPr>
        <p:spPr>
          <a:xfrm>
            <a:off x="641555" y="4429812"/>
            <a:ext cx="2783660" cy="1384995"/>
          </a:xfrm>
          <a:prstGeom prst="rect">
            <a:avLst/>
          </a:prstGeom>
          <a:noFill/>
        </p:spPr>
        <p:txBody>
          <a:bodyPr wrap="square">
            <a:spAutoFit/>
          </a:bodyPr>
          <a:lstStyle/>
          <a:p>
            <a:pPr algn="ctr"/>
            <a:r>
              <a:rPr lang="en-US" sz="1400" dirty="0"/>
              <a:t>The effects of </a:t>
            </a:r>
            <a:r>
              <a:rPr lang="en-US" sz="1400" b="1" dirty="0"/>
              <a:t>climate change </a:t>
            </a:r>
            <a:r>
              <a:rPr lang="en-US" sz="1400" dirty="0"/>
              <a:t>are expected to increase in the future, increasing the need for measures to enhance ecosystem resilience and mitigate their negative impacts.</a:t>
            </a:r>
          </a:p>
        </p:txBody>
      </p:sp>
      <p:sp>
        <p:nvSpPr>
          <p:cNvPr id="23" name="TextBox 22">
            <a:extLst>
              <a:ext uri="{FF2B5EF4-FFF2-40B4-BE49-F238E27FC236}">
                <a16:creationId xmlns:a16="http://schemas.microsoft.com/office/drawing/2014/main" id="{5E969054-2C5C-8772-1C61-66481B46B20F}"/>
              </a:ext>
            </a:extLst>
          </p:cNvPr>
          <p:cNvSpPr txBox="1"/>
          <p:nvPr/>
        </p:nvSpPr>
        <p:spPr>
          <a:xfrm>
            <a:off x="3737959" y="4429812"/>
            <a:ext cx="2446532" cy="1815882"/>
          </a:xfrm>
          <a:prstGeom prst="rect">
            <a:avLst/>
          </a:prstGeom>
          <a:noFill/>
        </p:spPr>
        <p:txBody>
          <a:bodyPr wrap="square">
            <a:spAutoFit/>
          </a:bodyPr>
          <a:lstStyle/>
          <a:p>
            <a:pPr lvl="0" algn="ctr"/>
            <a:r>
              <a:rPr lang="en-US" sz="1400" b="1" dirty="0">
                <a:effectLst/>
                <a:ea typeface="Calibri" panose="020F0502020204030204" pitchFamily="34" charset="0"/>
                <a:cs typeface="Calibri" panose="020F0502020204030204" pitchFamily="34" charset="0"/>
              </a:rPr>
              <a:t>Transformative changes </a:t>
            </a:r>
            <a:r>
              <a:rPr lang="en-US" sz="1400" dirty="0">
                <a:effectLst/>
                <a:ea typeface="Calibri" panose="020F0502020204030204" pitchFamily="34" charset="0"/>
                <a:cs typeface="Calibri" panose="020F0502020204030204" pitchFamily="34" charset="0"/>
              </a:rPr>
              <a:t>are needed in all socioeconomic sectors interacting with or affecting the Baltic Sea environment. </a:t>
            </a:r>
            <a:r>
              <a:rPr lang="en-US" sz="1400" b="1" dirty="0">
                <a:effectLst/>
                <a:ea typeface="Calibri" panose="020F0502020204030204" pitchFamily="34" charset="0"/>
                <a:cs typeface="Calibri" panose="020F0502020204030204" pitchFamily="34" charset="0"/>
              </a:rPr>
              <a:t>Actions are needed </a:t>
            </a:r>
            <a:r>
              <a:rPr lang="en-US" sz="1400" b="0" dirty="0">
                <a:effectLst/>
                <a:ea typeface="Calibri" panose="020F0502020204030204" pitchFamily="34" charset="0"/>
                <a:cs typeface="Calibri" panose="020F0502020204030204" pitchFamily="34" charset="0"/>
              </a:rPr>
              <a:t>both to stop current negative trends and to protect and restore ecosystems.</a:t>
            </a:r>
            <a:endParaRPr lang="en-GB" sz="1400" dirty="0"/>
          </a:p>
        </p:txBody>
      </p:sp>
      <p:sp>
        <p:nvSpPr>
          <p:cNvPr id="25" name="TextBox 24">
            <a:extLst>
              <a:ext uri="{FF2B5EF4-FFF2-40B4-BE49-F238E27FC236}">
                <a16:creationId xmlns:a16="http://schemas.microsoft.com/office/drawing/2014/main" id="{1F69E497-A719-5A45-64E1-7B623F1E65F7}"/>
              </a:ext>
            </a:extLst>
          </p:cNvPr>
          <p:cNvSpPr txBox="1"/>
          <p:nvPr/>
        </p:nvSpPr>
        <p:spPr>
          <a:xfrm>
            <a:off x="6586482" y="4429812"/>
            <a:ext cx="2085569" cy="1384995"/>
          </a:xfrm>
          <a:prstGeom prst="rect">
            <a:avLst/>
          </a:prstGeom>
          <a:noFill/>
        </p:spPr>
        <p:txBody>
          <a:bodyPr wrap="square">
            <a:spAutoFit/>
          </a:bodyPr>
          <a:lstStyle/>
          <a:p>
            <a:pPr lvl="0" algn="ctr">
              <a:buFont typeface="+mj-lt"/>
              <a:buNone/>
            </a:pPr>
            <a:r>
              <a:rPr lang="en-US" sz="1400" b="1" dirty="0">
                <a:effectLst/>
                <a:ea typeface="Calibri" panose="020F0502020204030204" pitchFamily="34" charset="0"/>
                <a:cs typeface="Calibri" panose="020F0502020204030204" pitchFamily="34" charset="0"/>
              </a:rPr>
              <a:t>Ecosystem knowledge </a:t>
            </a:r>
            <a:r>
              <a:rPr lang="en-US" sz="1400" dirty="0">
                <a:effectLst/>
                <a:ea typeface="Calibri" panose="020F0502020204030204" pitchFamily="34" charset="0"/>
                <a:cs typeface="Calibri" panose="020F0502020204030204" pitchFamily="34" charset="0"/>
              </a:rPr>
              <a:t>and </a:t>
            </a:r>
            <a:r>
              <a:rPr lang="en-US" sz="1400" b="1" dirty="0">
                <a:effectLst/>
                <a:ea typeface="Calibri" panose="020F0502020204030204" pitchFamily="34" charset="0"/>
                <a:cs typeface="Calibri" panose="020F0502020204030204" pitchFamily="34" charset="0"/>
              </a:rPr>
              <a:t>policies</a:t>
            </a:r>
            <a:r>
              <a:rPr lang="en-US" sz="1400" dirty="0">
                <a:effectLst/>
                <a:ea typeface="Calibri" panose="020F0502020204030204" pitchFamily="34" charset="0"/>
                <a:cs typeface="Calibri" panose="020F0502020204030204" pitchFamily="34" charset="0"/>
              </a:rPr>
              <a:t> for the Baltic Sea environment </a:t>
            </a:r>
            <a:r>
              <a:rPr lang="en-US" sz="1400" b="0" dirty="0">
                <a:effectLst/>
                <a:ea typeface="Calibri" panose="020F0502020204030204" pitchFamily="34" charset="0"/>
                <a:cs typeface="Calibri" panose="020F0502020204030204" pitchFamily="34" charset="0"/>
              </a:rPr>
              <a:t>have developed substantially </a:t>
            </a:r>
            <a:r>
              <a:rPr lang="en-US" sz="1400" dirty="0">
                <a:effectLst/>
                <a:ea typeface="Calibri" panose="020F0502020204030204" pitchFamily="34" charset="0"/>
                <a:cs typeface="Calibri" panose="020F0502020204030204" pitchFamily="34" charset="0"/>
              </a:rPr>
              <a:t>within the past six years.</a:t>
            </a:r>
            <a:endParaRPr lang="en-GB" sz="1400" b="0" dirty="0"/>
          </a:p>
        </p:txBody>
      </p:sp>
      <p:pic>
        <p:nvPicPr>
          <p:cNvPr id="27" name="Picture 26" descr="A black background with a black square&#10;&#10;Description automatically generated with medium confidence">
            <a:extLst>
              <a:ext uri="{FF2B5EF4-FFF2-40B4-BE49-F238E27FC236}">
                <a16:creationId xmlns:a16="http://schemas.microsoft.com/office/drawing/2014/main" id="{7BD24293-4B64-2B7B-355B-FF68EECDA3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65889" y="3837907"/>
            <a:ext cx="646473" cy="331121"/>
          </a:xfrm>
          <a:prstGeom prst="rect">
            <a:avLst/>
          </a:prstGeom>
        </p:spPr>
      </p:pic>
      <p:sp>
        <p:nvSpPr>
          <p:cNvPr id="31" name="TextBox 30">
            <a:extLst>
              <a:ext uri="{FF2B5EF4-FFF2-40B4-BE49-F238E27FC236}">
                <a16:creationId xmlns:a16="http://schemas.microsoft.com/office/drawing/2014/main" id="{D899997F-A684-AC4D-F138-D43DB9806766}"/>
              </a:ext>
            </a:extLst>
          </p:cNvPr>
          <p:cNvSpPr txBox="1"/>
          <p:nvPr/>
        </p:nvSpPr>
        <p:spPr>
          <a:xfrm>
            <a:off x="8984795" y="4415841"/>
            <a:ext cx="2446532" cy="1600438"/>
          </a:xfrm>
          <a:prstGeom prst="rect">
            <a:avLst/>
          </a:prstGeom>
          <a:noFill/>
        </p:spPr>
        <p:txBody>
          <a:bodyPr wrap="square">
            <a:spAutoFit/>
          </a:bodyPr>
          <a:lstStyle/>
          <a:p>
            <a:pPr algn="ctr"/>
            <a:r>
              <a:rPr lang="en-US" sz="1400" dirty="0"/>
              <a:t>Implementing the updated </a:t>
            </a:r>
            <a:r>
              <a:rPr lang="en-US" sz="1400" b="1" dirty="0"/>
              <a:t>BSAP</a:t>
            </a:r>
            <a:r>
              <a:rPr lang="en-US" sz="1400" dirty="0"/>
              <a:t>, facilitating ecosystem-based management and minimizing impacts from climate change are </a:t>
            </a:r>
            <a:r>
              <a:rPr lang="en-US" sz="1400" b="1" dirty="0"/>
              <a:t>focal areas for HELCOM </a:t>
            </a:r>
            <a:r>
              <a:rPr lang="en-US" sz="1400" dirty="0"/>
              <a:t>in the coming years.</a:t>
            </a:r>
          </a:p>
        </p:txBody>
      </p:sp>
      <p:pic>
        <p:nvPicPr>
          <p:cNvPr id="33" name="Picture 32" descr="A black background with a black square&#10;&#10;Description automatically generated with medium confidence">
            <a:extLst>
              <a:ext uri="{FF2B5EF4-FFF2-40B4-BE49-F238E27FC236}">
                <a16:creationId xmlns:a16="http://schemas.microsoft.com/office/drawing/2014/main" id="{ECD7C508-5482-D03E-705D-B545480E13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36879" y="3612352"/>
            <a:ext cx="529543" cy="553613"/>
          </a:xfrm>
          <a:prstGeom prst="rect">
            <a:avLst/>
          </a:prstGeom>
        </p:spPr>
      </p:pic>
    </p:spTree>
    <p:extLst>
      <p:ext uri="{BB962C8B-B14F-4D97-AF65-F5344CB8AC3E}">
        <p14:creationId xmlns:p14="http://schemas.microsoft.com/office/powerpoint/2010/main" val="2310049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500"/>
                                        <p:tgtEl>
                                          <p:spTgt spid="3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21" grpId="0"/>
      <p:bldP spid="23" grpId="0"/>
      <p:bldP spid="25" grpId="0"/>
      <p:bldP spid="3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A4DC8-15A0-995C-F697-E717AFA1FDBC}"/>
              </a:ext>
            </a:extLst>
          </p:cNvPr>
          <p:cNvSpPr>
            <a:spLocks noGrp="1"/>
          </p:cNvSpPr>
          <p:nvPr>
            <p:ph type="title"/>
          </p:nvPr>
        </p:nvSpPr>
        <p:spPr>
          <a:xfrm>
            <a:off x="486394" y="441181"/>
            <a:ext cx="2636482" cy="1325563"/>
          </a:xfrm>
        </p:spPr>
        <p:txBody>
          <a:bodyPr/>
          <a:lstStyle/>
          <a:p>
            <a:r>
              <a:rPr lang="en-US" dirty="0"/>
              <a:t>High cost of inaction</a:t>
            </a:r>
            <a:endParaRPr lang="en-GB" dirty="0"/>
          </a:p>
        </p:txBody>
      </p:sp>
      <p:pic>
        <p:nvPicPr>
          <p:cNvPr id="13" name="Picture 12" descr="A map of the country&#10;&#10;Description automatically generated">
            <a:extLst>
              <a:ext uri="{FF2B5EF4-FFF2-40B4-BE49-F238E27FC236}">
                <a16:creationId xmlns:a16="http://schemas.microsoft.com/office/drawing/2014/main" id="{8BCEA0AE-AB73-7D95-A090-FAF2F8C49D42}"/>
              </a:ext>
            </a:extLst>
          </p:cNvPr>
          <p:cNvPicPr>
            <a:picLocks noChangeAspect="1"/>
          </p:cNvPicPr>
          <p:nvPr/>
        </p:nvPicPr>
        <p:blipFill rotWithShape="1">
          <a:blip r:embed="rId3">
            <a:extLst>
              <a:ext uri="{28A0092B-C50C-407E-A947-70E740481C1C}">
                <a14:useLocalDpi xmlns:a14="http://schemas.microsoft.com/office/drawing/2010/main" val="0"/>
              </a:ext>
            </a:extLst>
          </a:blip>
          <a:srcRect l="888"/>
          <a:stretch/>
        </p:blipFill>
        <p:spPr>
          <a:xfrm>
            <a:off x="3122876" y="0"/>
            <a:ext cx="5946248" cy="6858000"/>
          </a:xfrm>
          <a:prstGeom prst="rect">
            <a:avLst/>
          </a:prstGeom>
          <a:ln>
            <a:noFill/>
          </a:ln>
        </p:spPr>
      </p:pic>
    </p:spTree>
    <p:extLst>
      <p:ext uri="{BB962C8B-B14F-4D97-AF65-F5344CB8AC3E}">
        <p14:creationId xmlns:p14="http://schemas.microsoft.com/office/powerpoint/2010/main" val="33808363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A4DC8-15A0-995C-F697-E717AFA1FDBC}"/>
              </a:ext>
            </a:extLst>
          </p:cNvPr>
          <p:cNvSpPr>
            <a:spLocks noGrp="1"/>
          </p:cNvSpPr>
          <p:nvPr>
            <p:ph type="title"/>
          </p:nvPr>
        </p:nvSpPr>
        <p:spPr>
          <a:xfrm>
            <a:off x="276694" y="528810"/>
            <a:ext cx="2422439" cy="1322512"/>
          </a:xfrm>
        </p:spPr>
        <p:txBody>
          <a:bodyPr>
            <a:normAutofit fontScale="90000"/>
          </a:bodyPr>
          <a:lstStyle/>
          <a:p>
            <a:r>
              <a:rPr lang="en-US" dirty="0"/>
              <a:t>High cost of inaction</a:t>
            </a:r>
            <a:endParaRPr lang="en-GB" dirty="0"/>
          </a:p>
        </p:txBody>
      </p:sp>
      <p:pic>
        <p:nvPicPr>
          <p:cNvPr id="7" name="Picture 6" descr="A map of a continent with different colored areas&#10;&#10;Description automatically generated">
            <a:extLst>
              <a:ext uri="{FF2B5EF4-FFF2-40B4-BE49-F238E27FC236}">
                <a16:creationId xmlns:a16="http://schemas.microsoft.com/office/drawing/2014/main" id="{7659C20D-EE40-E3BF-18A0-87A7F97802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3717" y="614974"/>
            <a:ext cx="4808283" cy="5493190"/>
          </a:xfrm>
          <a:prstGeom prst="rect">
            <a:avLst/>
          </a:prstGeom>
        </p:spPr>
      </p:pic>
      <p:pic>
        <p:nvPicPr>
          <p:cNvPr id="10" name="Picture 9" descr="A map of the country&#10;&#10;Description automatically generated">
            <a:extLst>
              <a:ext uri="{FF2B5EF4-FFF2-40B4-BE49-F238E27FC236}">
                <a16:creationId xmlns:a16="http://schemas.microsoft.com/office/drawing/2014/main" id="{FCB7C445-7DAA-6079-7617-110763DF3395}"/>
              </a:ext>
            </a:extLst>
          </p:cNvPr>
          <p:cNvPicPr>
            <a:picLocks noChangeAspect="1"/>
          </p:cNvPicPr>
          <p:nvPr/>
        </p:nvPicPr>
        <p:blipFill rotWithShape="1">
          <a:blip r:embed="rId4">
            <a:extLst>
              <a:ext uri="{28A0092B-C50C-407E-A947-70E740481C1C}">
                <a14:useLocalDpi xmlns:a14="http://schemas.microsoft.com/office/drawing/2010/main" val="0"/>
              </a:ext>
            </a:extLst>
          </a:blip>
          <a:srcRect l="888"/>
          <a:stretch/>
        </p:blipFill>
        <p:spPr>
          <a:xfrm>
            <a:off x="2889580" y="969484"/>
            <a:ext cx="4455506" cy="5138680"/>
          </a:xfrm>
          <a:prstGeom prst="rect">
            <a:avLst/>
          </a:prstGeom>
          <a:ln>
            <a:noFill/>
          </a:ln>
        </p:spPr>
      </p:pic>
    </p:spTree>
    <p:extLst>
      <p:ext uri="{BB962C8B-B14F-4D97-AF65-F5344CB8AC3E}">
        <p14:creationId xmlns:p14="http://schemas.microsoft.com/office/powerpoint/2010/main" val="1901645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A4DC8-15A0-995C-F697-E717AFA1FDBC}"/>
              </a:ext>
            </a:extLst>
          </p:cNvPr>
          <p:cNvSpPr>
            <a:spLocks noGrp="1"/>
          </p:cNvSpPr>
          <p:nvPr>
            <p:ph type="title"/>
          </p:nvPr>
        </p:nvSpPr>
        <p:spPr>
          <a:xfrm>
            <a:off x="276694" y="528810"/>
            <a:ext cx="2422439" cy="1322512"/>
          </a:xfrm>
        </p:spPr>
        <p:txBody>
          <a:bodyPr>
            <a:normAutofit fontScale="90000"/>
          </a:bodyPr>
          <a:lstStyle/>
          <a:p>
            <a:r>
              <a:rPr lang="en-US" dirty="0"/>
              <a:t>High cost of inaction</a:t>
            </a:r>
            <a:endParaRPr lang="en-GB" dirty="0"/>
          </a:p>
        </p:txBody>
      </p:sp>
      <p:pic>
        <p:nvPicPr>
          <p:cNvPr id="7" name="Picture 6" descr="A map of a continent with different colored areas&#10;&#10;Description automatically generated">
            <a:extLst>
              <a:ext uri="{FF2B5EF4-FFF2-40B4-BE49-F238E27FC236}">
                <a16:creationId xmlns:a16="http://schemas.microsoft.com/office/drawing/2014/main" id="{7659C20D-EE40-E3BF-18A0-87A7F97802C5}"/>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7383717" y="614974"/>
            <a:ext cx="4808283" cy="5493190"/>
          </a:xfrm>
          <a:prstGeom prst="rect">
            <a:avLst/>
          </a:prstGeom>
        </p:spPr>
      </p:pic>
      <p:pic>
        <p:nvPicPr>
          <p:cNvPr id="10" name="Picture 9" descr="A map of the country&#10;&#10;Description automatically generated">
            <a:extLst>
              <a:ext uri="{FF2B5EF4-FFF2-40B4-BE49-F238E27FC236}">
                <a16:creationId xmlns:a16="http://schemas.microsoft.com/office/drawing/2014/main" id="{FCB7C445-7DAA-6079-7617-110763DF3395}"/>
              </a:ext>
            </a:extLst>
          </p:cNvPr>
          <p:cNvPicPr>
            <a:picLocks noChangeAspect="1"/>
          </p:cNvPicPr>
          <p:nvPr/>
        </p:nvPicPr>
        <p:blipFill rotWithShape="1">
          <a:blip r:embed="rId4">
            <a:alphaModFix amt="20000"/>
            <a:extLst>
              <a:ext uri="{28A0092B-C50C-407E-A947-70E740481C1C}">
                <a14:useLocalDpi xmlns:a14="http://schemas.microsoft.com/office/drawing/2010/main" val="0"/>
              </a:ext>
            </a:extLst>
          </a:blip>
          <a:srcRect l="888"/>
          <a:stretch/>
        </p:blipFill>
        <p:spPr>
          <a:xfrm>
            <a:off x="3010766" y="969484"/>
            <a:ext cx="4455506" cy="5138680"/>
          </a:xfrm>
          <a:prstGeom prst="rect">
            <a:avLst/>
          </a:prstGeom>
          <a:ln>
            <a:noFill/>
          </a:ln>
        </p:spPr>
      </p:pic>
      <p:sp>
        <p:nvSpPr>
          <p:cNvPr id="3" name="TextBox 2">
            <a:extLst>
              <a:ext uri="{FF2B5EF4-FFF2-40B4-BE49-F238E27FC236}">
                <a16:creationId xmlns:a16="http://schemas.microsoft.com/office/drawing/2014/main" id="{D919018E-60E4-DBCF-AF54-D24391650B45}"/>
              </a:ext>
            </a:extLst>
          </p:cNvPr>
          <p:cNvSpPr txBox="1"/>
          <p:nvPr/>
        </p:nvSpPr>
        <p:spPr>
          <a:xfrm>
            <a:off x="1953862" y="2687041"/>
            <a:ext cx="8551203" cy="1938992"/>
          </a:xfrm>
          <a:prstGeom prst="rect">
            <a:avLst/>
          </a:prstGeom>
          <a:noFill/>
        </p:spPr>
        <p:txBody>
          <a:bodyPr wrap="square" rtlCol="0">
            <a:spAutoFit/>
          </a:bodyPr>
          <a:lstStyle/>
          <a:p>
            <a:r>
              <a:rPr lang="en-US" sz="6000" dirty="0"/>
              <a:t>e.g. </a:t>
            </a:r>
            <a:r>
              <a:rPr lang="en-US" sz="6000" b="1" dirty="0"/>
              <a:t>9 billion euro/year </a:t>
            </a:r>
            <a:r>
              <a:rPr lang="en-US" sz="6000" dirty="0"/>
              <a:t>lost</a:t>
            </a:r>
            <a:r>
              <a:rPr lang="en-US" sz="6000" b="1" dirty="0"/>
              <a:t> </a:t>
            </a:r>
            <a:r>
              <a:rPr lang="en-US" sz="6000" dirty="0"/>
              <a:t>solely for recreation</a:t>
            </a:r>
            <a:endParaRPr lang="en-GB" sz="6000" dirty="0"/>
          </a:p>
        </p:txBody>
      </p:sp>
    </p:spTree>
    <p:extLst>
      <p:ext uri="{BB962C8B-B14F-4D97-AF65-F5344CB8AC3E}">
        <p14:creationId xmlns:p14="http://schemas.microsoft.com/office/powerpoint/2010/main" val="23324127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A4DC8-15A0-995C-F697-E717AFA1FDBC}"/>
              </a:ext>
            </a:extLst>
          </p:cNvPr>
          <p:cNvSpPr>
            <a:spLocks noGrp="1"/>
          </p:cNvSpPr>
          <p:nvPr>
            <p:ph type="title"/>
          </p:nvPr>
        </p:nvSpPr>
        <p:spPr>
          <a:xfrm>
            <a:off x="926690" y="158034"/>
            <a:ext cx="8512585" cy="1325563"/>
          </a:xfrm>
        </p:spPr>
        <p:txBody>
          <a:bodyPr/>
          <a:lstStyle/>
          <a:p>
            <a:r>
              <a:rPr lang="en-US" dirty="0"/>
              <a:t>Regional measures are working</a:t>
            </a:r>
            <a:endParaRPr lang="en-GB" dirty="0"/>
          </a:p>
        </p:txBody>
      </p:sp>
      <p:pic>
        <p:nvPicPr>
          <p:cNvPr id="5" name="Picture 4">
            <a:extLst>
              <a:ext uri="{FF2B5EF4-FFF2-40B4-BE49-F238E27FC236}">
                <a16:creationId xmlns:a16="http://schemas.microsoft.com/office/drawing/2014/main" id="{608D1706-6269-6991-1A99-55084F3924C5}"/>
              </a:ext>
            </a:extLst>
          </p:cNvPr>
          <p:cNvPicPr>
            <a:picLocks noChangeAspect="1"/>
          </p:cNvPicPr>
          <p:nvPr/>
        </p:nvPicPr>
        <p:blipFill rotWithShape="1">
          <a:blip r:embed="rId3"/>
          <a:srcRect b="10540"/>
          <a:stretch/>
        </p:blipFill>
        <p:spPr>
          <a:xfrm>
            <a:off x="2209799" y="1362193"/>
            <a:ext cx="7439025" cy="5108037"/>
          </a:xfrm>
          <a:prstGeom prst="rect">
            <a:avLst/>
          </a:prstGeom>
        </p:spPr>
      </p:pic>
      <p:sp>
        <p:nvSpPr>
          <p:cNvPr id="9" name="Oval 8">
            <a:extLst>
              <a:ext uri="{FF2B5EF4-FFF2-40B4-BE49-F238E27FC236}">
                <a16:creationId xmlns:a16="http://schemas.microsoft.com/office/drawing/2014/main" id="{93B78FA3-E50E-0347-7DD9-7F50F5AFDF65}"/>
              </a:ext>
            </a:extLst>
          </p:cNvPr>
          <p:cNvSpPr/>
          <p:nvPr/>
        </p:nvSpPr>
        <p:spPr>
          <a:xfrm>
            <a:off x="2543176" y="1952624"/>
            <a:ext cx="1228724" cy="1152525"/>
          </a:xfrm>
          <a:prstGeom prst="ellipse">
            <a:avLst/>
          </a:prstGeom>
          <a:no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ln>
                <a:solidFill>
                  <a:srgbClr val="FF0000"/>
                </a:solidFill>
              </a:ln>
            </a:endParaRPr>
          </a:p>
        </p:txBody>
      </p:sp>
      <p:sp>
        <p:nvSpPr>
          <p:cNvPr id="11" name="Oval 10">
            <a:extLst>
              <a:ext uri="{FF2B5EF4-FFF2-40B4-BE49-F238E27FC236}">
                <a16:creationId xmlns:a16="http://schemas.microsoft.com/office/drawing/2014/main" id="{F4E92B0A-0F55-E8DC-1941-FD2B2EF7C834}"/>
              </a:ext>
            </a:extLst>
          </p:cNvPr>
          <p:cNvSpPr/>
          <p:nvPr/>
        </p:nvSpPr>
        <p:spPr>
          <a:xfrm>
            <a:off x="5997659" y="1952623"/>
            <a:ext cx="1228724" cy="1152525"/>
          </a:xfrm>
          <a:prstGeom prst="ellipse">
            <a:avLst/>
          </a:prstGeom>
          <a:no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ln>
                <a:solidFill>
                  <a:srgbClr val="FF0000"/>
                </a:solidFill>
              </a:ln>
            </a:endParaRPr>
          </a:p>
        </p:txBody>
      </p:sp>
    </p:spTree>
    <p:extLst>
      <p:ext uri="{BB962C8B-B14F-4D97-AF65-F5344CB8AC3E}">
        <p14:creationId xmlns:p14="http://schemas.microsoft.com/office/powerpoint/2010/main" val="16204816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A4DC8-15A0-995C-F697-E717AFA1FDBC}"/>
              </a:ext>
            </a:extLst>
          </p:cNvPr>
          <p:cNvSpPr>
            <a:spLocks noGrp="1"/>
          </p:cNvSpPr>
          <p:nvPr>
            <p:ph type="title"/>
          </p:nvPr>
        </p:nvSpPr>
        <p:spPr>
          <a:xfrm>
            <a:off x="926690" y="158647"/>
            <a:ext cx="10515600" cy="1325563"/>
          </a:xfrm>
        </p:spPr>
        <p:txBody>
          <a:bodyPr vert="horz" lIns="91440" tIns="45720" rIns="91440" bIns="45720" rtlCol="0" anchor="ctr">
            <a:normAutofit/>
          </a:bodyPr>
          <a:lstStyle/>
          <a:p>
            <a:r>
              <a:rPr lang="en-US" dirty="0">
                <a:cs typeface="Calibri" panose="020F0502020204030204" pitchFamily="34" charset="0"/>
              </a:rPr>
              <a:t>Now that we know, where do we go?</a:t>
            </a:r>
            <a:endParaRPr lang="en-GB" dirty="0">
              <a:cs typeface="Calibri" panose="020F0502020204030204" pitchFamily="34" charset="0"/>
            </a:endParaRPr>
          </a:p>
        </p:txBody>
      </p:sp>
      <p:sp>
        <p:nvSpPr>
          <p:cNvPr id="4" name="TextBox 3">
            <a:extLst>
              <a:ext uri="{FF2B5EF4-FFF2-40B4-BE49-F238E27FC236}">
                <a16:creationId xmlns:a16="http://schemas.microsoft.com/office/drawing/2014/main" id="{71E23968-69AF-60D2-1D7C-13A92971A9D4}"/>
              </a:ext>
            </a:extLst>
          </p:cNvPr>
          <p:cNvSpPr txBox="1"/>
          <p:nvPr/>
        </p:nvSpPr>
        <p:spPr>
          <a:xfrm>
            <a:off x="833612" y="3203071"/>
            <a:ext cx="1820396" cy="1936428"/>
          </a:xfrm>
          <a:prstGeom prst="rect">
            <a:avLst/>
          </a:prstGeom>
          <a:noFill/>
        </p:spPr>
        <p:txBody>
          <a:bodyPr wrap="square">
            <a:spAutoFit/>
          </a:bodyPr>
          <a:lstStyle/>
          <a:p>
            <a:pPr>
              <a:lnSpc>
                <a:spcPct val="107000"/>
              </a:lnSpc>
            </a:pPr>
            <a:r>
              <a:rPr lang="en-US" sz="1400" dirty="0">
                <a:cs typeface="Calibri" panose="020F0502020204030204" pitchFamily="34" charset="0"/>
              </a:rPr>
              <a:t>National work in HELCOM countries is at the core of implementing the Baltic Sea Action Plan and improving the health of the Baltic Sea. </a:t>
            </a:r>
          </a:p>
        </p:txBody>
      </p:sp>
      <p:pic>
        <p:nvPicPr>
          <p:cNvPr id="5" name="Picture 4" descr="A blue sign with a white bird and a fish&#10;&#10;Description automatically generated">
            <a:extLst>
              <a:ext uri="{FF2B5EF4-FFF2-40B4-BE49-F238E27FC236}">
                <a16:creationId xmlns:a16="http://schemas.microsoft.com/office/drawing/2014/main" id="{A14B62A3-5657-1D9A-24A2-E118655DAE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9678" y="2125884"/>
            <a:ext cx="692150" cy="692150"/>
          </a:xfrm>
          <a:prstGeom prst="rect">
            <a:avLst/>
          </a:prstGeom>
        </p:spPr>
      </p:pic>
      <p:pic>
        <p:nvPicPr>
          <p:cNvPr id="9" name="Picture 8" descr="A purple sign with a white exclamation mark&#10;&#10;Description automatically generated">
            <a:extLst>
              <a:ext uri="{FF2B5EF4-FFF2-40B4-BE49-F238E27FC236}">
                <a16:creationId xmlns:a16="http://schemas.microsoft.com/office/drawing/2014/main" id="{D24A19C4-185D-9CB6-CAB2-A11E03DD4F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5971" y="2098675"/>
            <a:ext cx="692150" cy="692150"/>
          </a:xfrm>
          <a:prstGeom prst="rect">
            <a:avLst/>
          </a:prstGeom>
        </p:spPr>
      </p:pic>
      <p:sp>
        <p:nvSpPr>
          <p:cNvPr id="15" name="TextBox 14">
            <a:extLst>
              <a:ext uri="{FF2B5EF4-FFF2-40B4-BE49-F238E27FC236}">
                <a16:creationId xmlns:a16="http://schemas.microsoft.com/office/drawing/2014/main" id="{4847F84F-2B8E-2E3B-93A7-602DB1D3B0F3}"/>
              </a:ext>
            </a:extLst>
          </p:cNvPr>
          <p:cNvSpPr txBox="1"/>
          <p:nvPr/>
        </p:nvSpPr>
        <p:spPr>
          <a:xfrm>
            <a:off x="2945372" y="3213552"/>
            <a:ext cx="1796754" cy="1705916"/>
          </a:xfrm>
          <a:prstGeom prst="rect">
            <a:avLst/>
          </a:prstGeom>
          <a:noFill/>
        </p:spPr>
        <p:txBody>
          <a:bodyPr wrap="square">
            <a:spAutoFit/>
          </a:bodyPr>
          <a:lstStyle/>
          <a:p>
            <a:pPr>
              <a:lnSpc>
                <a:spcPct val="107000"/>
              </a:lnSpc>
            </a:pPr>
            <a:r>
              <a:rPr lang="en-US" sz="1400" dirty="0">
                <a:cs typeface="Calibri" panose="020F0502020204030204" pitchFamily="34" charset="0"/>
              </a:rPr>
              <a:t>The third HELCOM holistic assessment highlights the importance of measures to strengthen Baltic Sea biodiversity. </a:t>
            </a:r>
          </a:p>
        </p:txBody>
      </p:sp>
      <p:sp>
        <p:nvSpPr>
          <p:cNvPr id="20" name="TextBox 19">
            <a:extLst>
              <a:ext uri="{FF2B5EF4-FFF2-40B4-BE49-F238E27FC236}">
                <a16:creationId xmlns:a16="http://schemas.microsoft.com/office/drawing/2014/main" id="{E4EE9153-ED78-DC52-A92C-BE84BE411BA0}"/>
              </a:ext>
            </a:extLst>
          </p:cNvPr>
          <p:cNvSpPr txBox="1"/>
          <p:nvPr/>
        </p:nvSpPr>
        <p:spPr>
          <a:xfrm>
            <a:off x="4959722" y="3167642"/>
            <a:ext cx="2167157" cy="1936428"/>
          </a:xfrm>
          <a:prstGeom prst="rect">
            <a:avLst/>
          </a:prstGeom>
          <a:noFill/>
        </p:spPr>
        <p:txBody>
          <a:bodyPr wrap="square">
            <a:spAutoFit/>
          </a:bodyPr>
          <a:lstStyle/>
          <a:p>
            <a:pPr>
              <a:lnSpc>
                <a:spcPct val="107000"/>
              </a:lnSpc>
            </a:pPr>
            <a:r>
              <a:rPr lang="en-US" sz="1400" dirty="0">
                <a:cs typeface="Calibri" panose="020F0502020204030204" pitchFamily="34" charset="0"/>
              </a:rPr>
              <a:t>Achieving a healthy Baltic Sea ecosystem requires measures both to limit the extent and intensity of current human-induced pressures and to protect and restore species and habitats.</a:t>
            </a:r>
          </a:p>
        </p:txBody>
      </p:sp>
      <p:sp>
        <p:nvSpPr>
          <p:cNvPr id="23" name="TextBox 22">
            <a:extLst>
              <a:ext uri="{FF2B5EF4-FFF2-40B4-BE49-F238E27FC236}">
                <a16:creationId xmlns:a16="http://schemas.microsoft.com/office/drawing/2014/main" id="{66C3E897-CA70-B9B0-97D3-EB894BB86D49}"/>
              </a:ext>
            </a:extLst>
          </p:cNvPr>
          <p:cNvSpPr txBox="1"/>
          <p:nvPr/>
        </p:nvSpPr>
        <p:spPr>
          <a:xfrm>
            <a:off x="7574110" y="3153934"/>
            <a:ext cx="1858483" cy="1705916"/>
          </a:xfrm>
          <a:prstGeom prst="rect">
            <a:avLst/>
          </a:prstGeom>
          <a:noFill/>
        </p:spPr>
        <p:txBody>
          <a:bodyPr wrap="square">
            <a:spAutoFit/>
          </a:bodyPr>
          <a:lstStyle/>
          <a:p>
            <a:pPr>
              <a:lnSpc>
                <a:spcPct val="107000"/>
              </a:lnSpc>
            </a:pPr>
            <a:r>
              <a:rPr lang="en-US" sz="1400" dirty="0">
                <a:cs typeface="Calibri" panose="020F0502020204030204" pitchFamily="34" charset="0"/>
              </a:rPr>
              <a:t>An urgent need is to equip our shared Baltic Sea ecosystem with the capacity to withstand the future effects of climate change.</a:t>
            </a:r>
          </a:p>
        </p:txBody>
      </p:sp>
      <p:sp>
        <p:nvSpPr>
          <p:cNvPr id="25" name="TextBox 24">
            <a:extLst>
              <a:ext uri="{FF2B5EF4-FFF2-40B4-BE49-F238E27FC236}">
                <a16:creationId xmlns:a16="http://schemas.microsoft.com/office/drawing/2014/main" id="{B53515F2-ED6B-E5B3-E6A8-533EB3FF8AF8}"/>
              </a:ext>
            </a:extLst>
          </p:cNvPr>
          <p:cNvSpPr txBox="1"/>
          <p:nvPr/>
        </p:nvSpPr>
        <p:spPr>
          <a:xfrm>
            <a:off x="9662228" y="3117346"/>
            <a:ext cx="2167157" cy="2627964"/>
          </a:xfrm>
          <a:prstGeom prst="rect">
            <a:avLst/>
          </a:prstGeom>
          <a:noFill/>
        </p:spPr>
        <p:txBody>
          <a:bodyPr wrap="square">
            <a:spAutoFit/>
          </a:bodyPr>
          <a:lstStyle/>
          <a:p>
            <a:pPr>
              <a:lnSpc>
                <a:spcPct val="107000"/>
              </a:lnSpc>
            </a:pPr>
            <a:r>
              <a:rPr lang="en-US" sz="1400" dirty="0">
                <a:cs typeface="Calibri" panose="020F0502020204030204" pitchFamily="34" charset="0"/>
              </a:rPr>
              <a:t>A central task for HELCOM is to incorporate current knowledge developments in an ecosystem-based management framework that promotes the sustainability of the Baltic Sea region through cooperation at national, regional, and global levels.</a:t>
            </a:r>
          </a:p>
        </p:txBody>
      </p:sp>
      <p:pic>
        <p:nvPicPr>
          <p:cNvPr id="29" name="Picture 28">
            <a:extLst>
              <a:ext uri="{FF2B5EF4-FFF2-40B4-BE49-F238E27FC236}">
                <a16:creationId xmlns:a16="http://schemas.microsoft.com/office/drawing/2014/main" id="{225E375D-77EA-6315-2800-9729CED98386}"/>
              </a:ext>
            </a:extLst>
          </p:cNvPr>
          <p:cNvPicPr>
            <a:picLocks noChangeAspect="1"/>
          </p:cNvPicPr>
          <p:nvPr/>
        </p:nvPicPr>
        <p:blipFill rotWithShape="1">
          <a:blip r:embed="rId5"/>
          <a:srcRect t="-8306" r="47352" b="52743"/>
          <a:stretch/>
        </p:blipFill>
        <p:spPr>
          <a:xfrm>
            <a:off x="7792264" y="2088811"/>
            <a:ext cx="974666" cy="760665"/>
          </a:xfrm>
          <a:prstGeom prst="rect">
            <a:avLst/>
          </a:prstGeom>
        </p:spPr>
      </p:pic>
      <p:pic>
        <p:nvPicPr>
          <p:cNvPr id="31" name="Graphic 30" descr="Classroom">
            <a:extLst>
              <a:ext uri="{FF2B5EF4-FFF2-40B4-BE49-F238E27FC236}">
                <a16:creationId xmlns:a16="http://schemas.microsoft.com/office/drawing/2014/main" id="{D0FBF9B6-FFC0-432D-83A4-DAF5B0A7282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60388" y="1957000"/>
            <a:ext cx="795528" cy="795528"/>
          </a:xfrm>
          <a:prstGeom prst="rect">
            <a:avLst/>
          </a:prstGeom>
        </p:spPr>
      </p:pic>
      <p:grpSp>
        <p:nvGrpSpPr>
          <p:cNvPr id="32" name="Group 31">
            <a:extLst>
              <a:ext uri="{FF2B5EF4-FFF2-40B4-BE49-F238E27FC236}">
                <a16:creationId xmlns:a16="http://schemas.microsoft.com/office/drawing/2014/main" id="{F2DD44A5-5CC2-95C2-396C-0AB84A57BCF7}"/>
              </a:ext>
            </a:extLst>
          </p:cNvPr>
          <p:cNvGrpSpPr/>
          <p:nvPr/>
        </p:nvGrpSpPr>
        <p:grpSpPr>
          <a:xfrm>
            <a:off x="1175163" y="1886537"/>
            <a:ext cx="690372" cy="865991"/>
            <a:chOff x="7146026" y="2246714"/>
            <a:chExt cx="690372" cy="865991"/>
          </a:xfrm>
        </p:grpSpPr>
        <p:pic>
          <p:nvPicPr>
            <p:cNvPr id="33" name="Graphic 32">
              <a:extLst>
                <a:ext uri="{FF2B5EF4-FFF2-40B4-BE49-F238E27FC236}">
                  <a16:creationId xmlns:a16="http://schemas.microsoft.com/office/drawing/2014/main" id="{0A876861-D627-AC47-16E9-F31F48E7F30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362184" y="2246714"/>
              <a:ext cx="263340" cy="276507"/>
            </a:xfrm>
            <a:prstGeom prst="rect">
              <a:avLst/>
            </a:prstGeom>
          </p:spPr>
        </p:pic>
        <p:pic>
          <p:nvPicPr>
            <p:cNvPr id="34" name="Graphic 33">
              <a:extLst>
                <a:ext uri="{FF2B5EF4-FFF2-40B4-BE49-F238E27FC236}">
                  <a16:creationId xmlns:a16="http://schemas.microsoft.com/office/drawing/2014/main" id="{3485B3E9-7C1A-C521-B086-7C87212F137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146026" y="2515627"/>
              <a:ext cx="690372" cy="597078"/>
            </a:xfrm>
            <a:prstGeom prst="rect">
              <a:avLst/>
            </a:prstGeom>
          </p:spPr>
        </p:pic>
      </p:grpSp>
    </p:spTree>
    <p:extLst>
      <p:ext uri="{BB962C8B-B14F-4D97-AF65-F5344CB8AC3E}">
        <p14:creationId xmlns:p14="http://schemas.microsoft.com/office/powerpoint/2010/main" val="3069545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837DC-456B-C78B-375C-4F066507B144}"/>
              </a:ext>
            </a:extLst>
          </p:cNvPr>
          <p:cNvSpPr>
            <a:spLocks noGrp="1"/>
          </p:cNvSpPr>
          <p:nvPr>
            <p:ph type="ctrTitle"/>
          </p:nvPr>
        </p:nvSpPr>
        <p:spPr>
          <a:xfrm>
            <a:off x="1572218" y="4345153"/>
            <a:ext cx="9144000" cy="1122275"/>
          </a:xfrm>
        </p:spPr>
        <p:txBody>
          <a:bodyPr/>
          <a:lstStyle/>
          <a:p>
            <a:r>
              <a:rPr lang="en-US" dirty="0"/>
              <a:t>Thank you!</a:t>
            </a:r>
            <a:endParaRPr lang="en-GB" dirty="0"/>
          </a:p>
        </p:txBody>
      </p:sp>
      <p:sp>
        <p:nvSpPr>
          <p:cNvPr id="10" name="Subtitle 2">
            <a:extLst>
              <a:ext uri="{FF2B5EF4-FFF2-40B4-BE49-F238E27FC236}">
                <a16:creationId xmlns:a16="http://schemas.microsoft.com/office/drawing/2014/main" id="{CF163B26-8587-148E-3566-64B090CFAF21}"/>
              </a:ext>
            </a:extLst>
          </p:cNvPr>
          <p:cNvSpPr txBox="1">
            <a:spLocks/>
          </p:cNvSpPr>
          <p:nvPr/>
        </p:nvSpPr>
        <p:spPr>
          <a:xfrm>
            <a:off x="1729946" y="4204189"/>
            <a:ext cx="9144000" cy="4627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GB" dirty="0">
              <a:latin typeface="+mj-lt"/>
            </a:endParaRPr>
          </a:p>
        </p:txBody>
      </p:sp>
      <p:sp>
        <p:nvSpPr>
          <p:cNvPr id="15" name="Subtitle 2">
            <a:extLst>
              <a:ext uri="{FF2B5EF4-FFF2-40B4-BE49-F238E27FC236}">
                <a16:creationId xmlns:a16="http://schemas.microsoft.com/office/drawing/2014/main" id="{A10DB766-D378-69D9-A487-6075BD3AEC86}"/>
              </a:ext>
            </a:extLst>
          </p:cNvPr>
          <p:cNvSpPr txBox="1">
            <a:spLocks/>
          </p:cNvSpPr>
          <p:nvPr/>
        </p:nvSpPr>
        <p:spPr>
          <a:xfrm>
            <a:off x="2005779" y="5476485"/>
            <a:ext cx="8327923" cy="86397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2000" dirty="0">
              <a:solidFill>
                <a:srgbClr val="00B0F0"/>
              </a:solidFill>
              <a:latin typeface="+mj-lt"/>
            </a:endParaRPr>
          </a:p>
          <a:p>
            <a:pPr>
              <a:spcAft>
                <a:spcPts val="600"/>
              </a:spcAft>
            </a:pPr>
            <a:r>
              <a:rPr lang="en-US" sz="2000" dirty="0"/>
              <a:t>https://stateofthebalticsea.helcom.fi</a:t>
            </a:r>
          </a:p>
        </p:txBody>
      </p:sp>
    </p:spTree>
    <p:extLst>
      <p:ext uri="{BB962C8B-B14F-4D97-AF65-F5344CB8AC3E}">
        <p14:creationId xmlns:p14="http://schemas.microsoft.com/office/powerpoint/2010/main" val="2975547900"/>
      </p:ext>
    </p:extLst>
  </p:cSld>
  <p:clrMapOvr>
    <a:masterClrMapping/>
  </p:clrMapOvr>
</p:sld>
</file>

<file path=ppt/theme/theme1.xml><?xml version="1.0" encoding="utf-8"?>
<a:theme xmlns:a="http://schemas.openxmlformats.org/drawingml/2006/main" name="Office Theme">
  <a:themeElements>
    <a:clrScheme name="Custom 3">
      <a:dk1>
        <a:srgbClr val="005390"/>
      </a:dk1>
      <a:lt1>
        <a:sysClr val="window" lastClr="FFFFFF"/>
      </a:lt1>
      <a:dk2>
        <a:srgbClr val="005390"/>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Share"/>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1a5cdc0-9d47-4b8b-94e9-8e79c9d824df">
      <Terms xmlns="http://schemas.microsoft.com/office/infopath/2007/PartnerControls"/>
    </lcf76f155ced4ddcb4097134ff3c332f>
    <TaxCatchAll xmlns="98074290-4c84-48a2-814e-007e172dff2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E8A019C43A86E479FA5177C7079F5B0" ma:contentTypeVersion="15" ma:contentTypeDescription="Create a new document." ma:contentTypeScope="" ma:versionID="44affc6c5bc2e94ee2884224e83af301">
  <xsd:schema xmlns:xsd="http://www.w3.org/2001/XMLSchema" xmlns:xs="http://www.w3.org/2001/XMLSchema" xmlns:p="http://schemas.microsoft.com/office/2006/metadata/properties" xmlns:ns2="01a5cdc0-9d47-4b8b-94e9-8e79c9d824df" xmlns:ns3="98074290-4c84-48a2-814e-007e172dff27" targetNamespace="http://schemas.microsoft.com/office/2006/metadata/properties" ma:root="true" ma:fieldsID="62f9af5adcd621cda85c726a476ddcf3" ns2:_="" ns3:_="">
    <xsd:import namespace="01a5cdc0-9d47-4b8b-94e9-8e79c9d824df"/>
    <xsd:import namespace="98074290-4c84-48a2-814e-007e172dff2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a5cdc0-9d47-4b8b-94e9-8e79c9d824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a101118c-9755-42d6-a77a-e05f34e4a294"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074290-4c84-48a2-814e-007e172dff2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a31c1c63-250f-4984-9430-4e36440e41de}" ma:internalName="TaxCatchAll" ma:showField="CatchAllData" ma:web="98074290-4c84-48a2-814e-007e172dff2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26F9A3F-125D-42F6-9579-2FC7DD5B0F68}">
  <ds:schemaRefs>
    <ds:schemaRef ds:uri="http://schemas.microsoft.com/office/2006/metadata/properties"/>
    <ds:schemaRef ds:uri="http://schemas.microsoft.com/office/infopath/2007/PartnerControls"/>
    <ds:schemaRef ds:uri="01a5cdc0-9d47-4b8b-94e9-8e79c9d824df"/>
    <ds:schemaRef ds:uri="98074290-4c84-48a2-814e-007e172dff27"/>
  </ds:schemaRefs>
</ds:datastoreItem>
</file>

<file path=customXml/itemProps2.xml><?xml version="1.0" encoding="utf-8"?>
<ds:datastoreItem xmlns:ds="http://schemas.openxmlformats.org/officeDocument/2006/customXml" ds:itemID="{8AE2AE9D-7EB2-44E3-8FD0-0E9EAF13D9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a5cdc0-9d47-4b8b-94e9-8e79c9d824df"/>
    <ds:schemaRef ds:uri="98074290-4c84-48a2-814e-007e172dff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68BD6CD-AC26-4725-8FA8-60910A4F08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9252</TotalTime>
  <Words>3996</Words>
  <Application>Microsoft Office PowerPoint</Application>
  <PresentationFormat>Widescreen</PresentationFormat>
  <Paragraphs>325</Paragraphs>
  <Slides>33</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Share</vt:lpstr>
      <vt:lpstr>Source Sans Pro</vt:lpstr>
      <vt:lpstr>Symbol</vt:lpstr>
      <vt:lpstr>Office Theme</vt:lpstr>
      <vt:lpstr>State of the Baltic Sea 2023 </vt:lpstr>
      <vt:lpstr>Running order</vt:lpstr>
      <vt:lpstr>About HOLAS</vt:lpstr>
      <vt:lpstr>What is the State of the Baltic Sea report? </vt:lpstr>
      <vt:lpstr>HOLAS timeline</vt:lpstr>
      <vt:lpstr>HOLAS provides decision-makers and authorities with…</vt:lpstr>
      <vt:lpstr>DAPSIM framework </vt:lpstr>
      <vt:lpstr>HOLAS products</vt:lpstr>
      <vt:lpstr>HOLAS 3 timeline</vt:lpstr>
      <vt:lpstr>HOLAS in numbers</vt:lpstr>
      <vt:lpstr>Results summary</vt:lpstr>
      <vt:lpstr>Five themes of the assessments</vt:lpstr>
      <vt:lpstr>59 indicators (42 core, 11 pre-core, 1 supplementary, 1 element, 4 driver)</vt:lpstr>
      <vt:lpstr>Thematic assessments by topic &amp; sources of data</vt:lpstr>
      <vt:lpstr>Biodiversity - Key takeaways</vt:lpstr>
      <vt:lpstr>Biodiversity – status by topic</vt:lpstr>
      <vt:lpstr>Status of biodiversity core indicators by sub-basin</vt:lpstr>
      <vt:lpstr>Hazardous substances, marine litter, underwater noise and non-indigenous species - Key takeaways</vt:lpstr>
      <vt:lpstr>Hazardous substances, marine litter, underwater noise and non-indigenous species– status by topic</vt:lpstr>
      <vt:lpstr>Status of pressure-based core indicators by sub-basin (hazardous substances, NIS, beach litter, noise)</vt:lpstr>
      <vt:lpstr>Eutrophication- Key takeaways</vt:lpstr>
      <vt:lpstr>Status of pressure-based core indicators by sub-basin (eutrophication)</vt:lpstr>
      <vt:lpstr>In summary: the state of the Baltic Sea ecosystem has not improved </vt:lpstr>
      <vt:lpstr>Spatial Distribution of Pressure and Impact Assessment (SPIA)</vt:lpstr>
      <vt:lpstr>Economic and social analyses</vt:lpstr>
      <vt:lpstr>Next steps </vt:lpstr>
      <vt:lpstr>Key takeaways from HOLAS 3</vt:lpstr>
      <vt:lpstr>High cost of inaction</vt:lpstr>
      <vt:lpstr>High cost of inaction</vt:lpstr>
      <vt:lpstr>High cost of inaction</vt:lpstr>
      <vt:lpstr>Regional measures are working</vt:lpstr>
      <vt:lpstr>Now that we know, where do we go?</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of the Baltic Sea 2023</dc:title>
  <dc:creator>Eeva Nyyssonen</dc:creator>
  <cp:lastModifiedBy>Eeva Nyyssönen</cp:lastModifiedBy>
  <cp:revision>22</cp:revision>
  <dcterms:created xsi:type="dcterms:W3CDTF">2023-10-21T16:00:33Z</dcterms:created>
  <dcterms:modified xsi:type="dcterms:W3CDTF">2024-10-11T12:38:45Z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0x0101000E8A019C43A86E479FA5177C7079F5B0</vt:lpwstr>
  </property>
</Properties>
</file>